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69" r:id="rId6"/>
  </p:sldMasterIdLst>
  <p:notesMasterIdLst>
    <p:notesMasterId r:id="rId65"/>
  </p:notesMasterIdLst>
  <p:sldIdLst>
    <p:sldId id="285" r:id="rId7"/>
    <p:sldId id="291" r:id="rId8"/>
    <p:sldId id="288" r:id="rId9"/>
    <p:sldId id="298" r:id="rId10"/>
    <p:sldId id="300" r:id="rId11"/>
    <p:sldId id="2147473428" r:id="rId12"/>
    <p:sldId id="2147474179" r:id="rId13"/>
    <p:sldId id="267" r:id="rId14"/>
    <p:sldId id="2142532613" r:id="rId15"/>
    <p:sldId id="257" r:id="rId16"/>
    <p:sldId id="256" r:id="rId17"/>
    <p:sldId id="2142532620" r:id="rId18"/>
    <p:sldId id="1754" r:id="rId19"/>
    <p:sldId id="2142532614" r:id="rId20"/>
    <p:sldId id="294" r:id="rId21"/>
    <p:sldId id="2147474178" r:id="rId22"/>
    <p:sldId id="2147474184" r:id="rId23"/>
    <p:sldId id="2147474175" r:id="rId24"/>
    <p:sldId id="2147474176" r:id="rId25"/>
    <p:sldId id="2147474177" r:id="rId26"/>
    <p:sldId id="2147473436" r:id="rId27"/>
    <p:sldId id="2147474168" r:id="rId28"/>
    <p:sldId id="2147474174" r:id="rId29"/>
    <p:sldId id="2147474169" r:id="rId30"/>
    <p:sldId id="2147474181" r:id="rId31"/>
    <p:sldId id="2147474180" r:id="rId32"/>
    <p:sldId id="2147474183" r:id="rId33"/>
    <p:sldId id="2147474196" r:id="rId34"/>
    <p:sldId id="2147474192" r:id="rId35"/>
    <p:sldId id="266" r:id="rId36"/>
    <p:sldId id="2147374741" r:id="rId37"/>
    <p:sldId id="271" r:id="rId38"/>
    <p:sldId id="2147474162" r:id="rId39"/>
    <p:sldId id="2147474185" r:id="rId40"/>
    <p:sldId id="296" r:id="rId41"/>
    <p:sldId id="260" r:id="rId42"/>
    <p:sldId id="282" r:id="rId43"/>
    <p:sldId id="283" r:id="rId44"/>
    <p:sldId id="2147474186" r:id="rId45"/>
    <p:sldId id="284" r:id="rId46"/>
    <p:sldId id="261" r:id="rId47"/>
    <p:sldId id="286" r:id="rId48"/>
    <p:sldId id="2147474187" r:id="rId49"/>
    <p:sldId id="2147474188" r:id="rId50"/>
    <p:sldId id="289" r:id="rId51"/>
    <p:sldId id="262" r:id="rId52"/>
    <p:sldId id="2147474189" r:id="rId53"/>
    <p:sldId id="290" r:id="rId54"/>
    <p:sldId id="263" r:id="rId55"/>
    <p:sldId id="264" r:id="rId56"/>
    <p:sldId id="265" r:id="rId57"/>
    <p:sldId id="2147474190" r:id="rId58"/>
    <p:sldId id="272" r:id="rId59"/>
    <p:sldId id="292" r:id="rId60"/>
    <p:sldId id="2147473432" r:id="rId61"/>
    <p:sldId id="2147473434" r:id="rId62"/>
    <p:sldId id="297" r:id="rId63"/>
    <p:sldId id="287" r:id="rId64"/>
  </p:sldIdLst>
  <p:sldSz cx="12192000" cy="6858000"/>
  <p:notesSz cx="6888163" cy="967105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9581A1-600C-46FF-AA0E-56A9B850BFDC}" v="20" dt="2026-07-29T13:38:07.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5" autoAdjust="0"/>
    <p:restoredTop sz="96327"/>
  </p:normalViewPr>
  <p:slideViewPr>
    <p:cSldViewPr snapToGrid="0" snapToObjects="1">
      <p:cViewPr varScale="1">
        <p:scale>
          <a:sx n="88" d="100"/>
          <a:sy n="88" d="100"/>
        </p:scale>
        <p:origin x="108" y="4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NDLEBY, Victoria (NHS HUMBER AND NORTH YORKSHIRE ICB - 03Q)" userId="47fbbb65-a517-4d65-9bf5-b6489298d5b3" providerId="ADAL" clId="{0C28EC92-D7A2-4C49-B4E7-286679DD6A90}"/>
    <pc:docChg chg="undo custSel addSld delSld modSld delMainMaster">
      <pc:chgData name="HUNDLEBY, Victoria (NHS HUMBER AND NORTH YORKSHIRE ICB - 03Q)" userId="47fbbb65-a517-4d65-9bf5-b6489298d5b3" providerId="ADAL" clId="{0C28EC92-D7A2-4C49-B4E7-286679DD6A90}" dt="2026-07-22T15:59:03.863" v="570"/>
      <pc:docMkLst>
        <pc:docMk/>
      </pc:docMkLst>
      <pc:sldChg chg="add del setBg">
        <pc:chgData name="HUNDLEBY, Victoria (NHS HUMBER AND NORTH YORKSHIRE ICB - 03Q)" userId="47fbbb65-a517-4d65-9bf5-b6489298d5b3" providerId="ADAL" clId="{0C28EC92-D7A2-4C49-B4E7-286679DD6A90}" dt="2026-07-22T08:08:32.406" v="534"/>
        <pc:sldMkLst>
          <pc:docMk/>
          <pc:sldMk cId="0" sldId="256"/>
        </pc:sldMkLst>
      </pc:sldChg>
      <pc:sldChg chg="add del setBg">
        <pc:chgData name="HUNDLEBY, Victoria (NHS HUMBER AND NORTH YORKSHIRE ICB - 03Q)" userId="47fbbb65-a517-4d65-9bf5-b6489298d5b3" providerId="ADAL" clId="{0C28EC92-D7A2-4C49-B4E7-286679DD6A90}" dt="2026-07-22T08:08:32.406" v="534"/>
        <pc:sldMkLst>
          <pc:docMk/>
          <pc:sldMk cId="0" sldId="257"/>
        </pc:sldMkLst>
      </pc:sldChg>
      <pc:sldChg chg="add">
        <pc:chgData name="HUNDLEBY, Victoria (NHS HUMBER AND NORTH YORKSHIRE ICB - 03Q)" userId="47fbbb65-a517-4d65-9bf5-b6489298d5b3" providerId="ADAL" clId="{0C28EC92-D7A2-4C49-B4E7-286679DD6A90}" dt="2026-07-22T15:59:03.863" v="570"/>
        <pc:sldMkLst>
          <pc:docMk/>
          <pc:sldMk cId="3675316555" sldId="260"/>
        </pc:sldMkLst>
      </pc:sldChg>
      <pc:sldChg chg="add">
        <pc:chgData name="HUNDLEBY, Victoria (NHS HUMBER AND NORTH YORKSHIRE ICB - 03Q)" userId="47fbbb65-a517-4d65-9bf5-b6489298d5b3" providerId="ADAL" clId="{0C28EC92-D7A2-4C49-B4E7-286679DD6A90}" dt="2026-07-22T15:59:03.863" v="570"/>
        <pc:sldMkLst>
          <pc:docMk/>
          <pc:sldMk cId="294971310" sldId="261"/>
        </pc:sldMkLst>
      </pc:sldChg>
      <pc:sldChg chg="add">
        <pc:chgData name="HUNDLEBY, Victoria (NHS HUMBER AND NORTH YORKSHIRE ICB - 03Q)" userId="47fbbb65-a517-4d65-9bf5-b6489298d5b3" providerId="ADAL" clId="{0C28EC92-D7A2-4C49-B4E7-286679DD6A90}" dt="2026-07-22T15:59:03.863" v="570"/>
        <pc:sldMkLst>
          <pc:docMk/>
          <pc:sldMk cId="102471168" sldId="262"/>
        </pc:sldMkLst>
      </pc:sldChg>
      <pc:sldChg chg="delSp add setBg delDesignElem">
        <pc:chgData name="HUNDLEBY, Victoria (NHS HUMBER AND NORTH YORKSHIRE ICB - 03Q)" userId="47fbbb65-a517-4d65-9bf5-b6489298d5b3" providerId="ADAL" clId="{0C28EC92-D7A2-4C49-B4E7-286679DD6A90}" dt="2026-07-22T15:59:03.863" v="570"/>
        <pc:sldMkLst>
          <pc:docMk/>
          <pc:sldMk cId="1722316674" sldId="263"/>
        </pc:sldMkLst>
      </pc:sldChg>
      <pc:sldChg chg="delSp add setBg delDesignElem">
        <pc:chgData name="HUNDLEBY, Victoria (NHS HUMBER AND NORTH YORKSHIRE ICB - 03Q)" userId="47fbbb65-a517-4d65-9bf5-b6489298d5b3" providerId="ADAL" clId="{0C28EC92-D7A2-4C49-B4E7-286679DD6A90}" dt="2026-07-22T15:59:03.863" v="570"/>
        <pc:sldMkLst>
          <pc:docMk/>
          <pc:sldMk cId="2306871155" sldId="264"/>
        </pc:sldMkLst>
      </pc:sldChg>
      <pc:sldChg chg="delSp add setBg delDesignElem">
        <pc:chgData name="HUNDLEBY, Victoria (NHS HUMBER AND NORTH YORKSHIRE ICB - 03Q)" userId="47fbbb65-a517-4d65-9bf5-b6489298d5b3" providerId="ADAL" clId="{0C28EC92-D7A2-4C49-B4E7-286679DD6A90}" dt="2026-07-22T15:59:03.863" v="570"/>
        <pc:sldMkLst>
          <pc:docMk/>
          <pc:sldMk cId="1632616939" sldId="265"/>
        </pc:sldMkLst>
      </pc:sldChg>
      <pc:sldChg chg="add del setBg">
        <pc:chgData name="HUNDLEBY, Victoria (NHS HUMBER AND NORTH YORKSHIRE ICB - 03Q)" userId="47fbbb65-a517-4d65-9bf5-b6489298d5b3" providerId="ADAL" clId="{0C28EC92-D7A2-4C49-B4E7-286679DD6A90}" dt="2026-07-22T08:08:32.406" v="534"/>
        <pc:sldMkLst>
          <pc:docMk/>
          <pc:sldMk cId="750640053" sldId="267"/>
        </pc:sldMkLst>
      </pc:sldChg>
      <pc:sldChg chg="delSp add setBg delDesignElem">
        <pc:chgData name="HUNDLEBY, Victoria (NHS HUMBER AND NORTH YORKSHIRE ICB - 03Q)" userId="47fbbb65-a517-4d65-9bf5-b6489298d5b3" providerId="ADAL" clId="{0C28EC92-D7A2-4C49-B4E7-286679DD6A90}" dt="2026-07-22T15:59:03.863" v="570"/>
        <pc:sldMkLst>
          <pc:docMk/>
          <pc:sldMk cId="2246302575" sldId="272"/>
        </pc:sldMkLst>
      </pc:sldChg>
      <pc:sldChg chg="add">
        <pc:chgData name="HUNDLEBY, Victoria (NHS HUMBER AND NORTH YORKSHIRE ICB - 03Q)" userId="47fbbb65-a517-4d65-9bf5-b6489298d5b3" providerId="ADAL" clId="{0C28EC92-D7A2-4C49-B4E7-286679DD6A90}" dt="2026-07-22T15:59:03.863" v="570"/>
        <pc:sldMkLst>
          <pc:docMk/>
          <pc:sldMk cId="3254700740" sldId="282"/>
        </pc:sldMkLst>
      </pc:sldChg>
      <pc:sldChg chg="add">
        <pc:chgData name="HUNDLEBY, Victoria (NHS HUMBER AND NORTH YORKSHIRE ICB - 03Q)" userId="47fbbb65-a517-4d65-9bf5-b6489298d5b3" providerId="ADAL" clId="{0C28EC92-D7A2-4C49-B4E7-286679DD6A90}" dt="2026-07-22T15:59:03.863" v="570"/>
        <pc:sldMkLst>
          <pc:docMk/>
          <pc:sldMk cId="2391267670" sldId="283"/>
        </pc:sldMkLst>
      </pc:sldChg>
      <pc:sldChg chg="add">
        <pc:chgData name="HUNDLEBY, Victoria (NHS HUMBER AND NORTH YORKSHIRE ICB - 03Q)" userId="47fbbb65-a517-4d65-9bf5-b6489298d5b3" providerId="ADAL" clId="{0C28EC92-D7A2-4C49-B4E7-286679DD6A90}" dt="2026-07-22T15:59:03.863" v="570"/>
        <pc:sldMkLst>
          <pc:docMk/>
          <pc:sldMk cId="2938188997" sldId="284"/>
        </pc:sldMkLst>
      </pc:sldChg>
      <pc:sldChg chg="addSp delSp modSp mod">
        <pc:chgData name="HUNDLEBY, Victoria (NHS HUMBER AND NORTH YORKSHIRE ICB - 03Q)" userId="47fbbb65-a517-4d65-9bf5-b6489298d5b3" providerId="ADAL" clId="{0C28EC92-D7A2-4C49-B4E7-286679DD6A90}" dt="2026-07-21T08:29:06.006" v="372" actId="1076"/>
        <pc:sldMkLst>
          <pc:docMk/>
          <pc:sldMk cId="2572480994" sldId="285"/>
        </pc:sldMkLst>
        <pc:spChg chg="add mod">
          <ac:chgData name="HUNDLEBY, Victoria (NHS HUMBER AND NORTH YORKSHIRE ICB - 03Q)" userId="47fbbb65-a517-4d65-9bf5-b6489298d5b3" providerId="ADAL" clId="{0C28EC92-D7A2-4C49-B4E7-286679DD6A90}" dt="2026-07-21T08:29:06.006" v="372" actId="1076"/>
          <ac:spMkLst>
            <pc:docMk/>
            <pc:sldMk cId="2572480994" sldId="285"/>
            <ac:spMk id="6" creationId="{33C45AC8-71F0-4BAC-A8B5-AC294DF978DE}"/>
          </ac:spMkLst>
        </pc:spChg>
        <pc:spChg chg="mod">
          <ac:chgData name="HUNDLEBY, Victoria (NHS HUMBER AND NORTH YORKSHIRE ICB - 03Q)" userId="47fbbb65-a517-4d65-9bf5-b6489298d5b3" providerId="ADAL" clId="{0C28EC92-D7A2-4C49-B4E7-286679DD6A90}" dt="2026-07-21T08:20:08.944" v="234" actId="1076"/>
          <ac:spMkLst>
            <pc:docMk/>
            <pc:sldMk cId="2572480994" sldId="285"/>
            <ac:spMk id="5122" creationId="{58FEB057-8307-472A-8F0C-6E4B6C7BB115}"/>
          </ac:spMkLst>
        </pc:spChg>
        <pc:picChg chg="add mod">
          <ac:chgData name="HUNDLEBY, Victoria (NHS HUMBER AND NORTH YORKSHIRE ICB - 03Q)" userId="47fbbb65-a517-4d65-9bf5-b6489298d5b3" providerId="ADAL" clId="{0C28EC92-D7A2-4C49-B4E7-286679DD6A90}" dt="2026-07-21T08:28:42.856" v="366" actId="1076"/>
          <ac:picMkLst>
            <pc:docMk/>
            <pc:sldMk cId="2572480994" sldId="285"/>
            <ac:picMk id="4" creationId="{21DCBF03-A8A6-C345-9875-9DA66A06077A}"/>
          </ac:picMkLst>
        </pc:picChg>
        <pc:picChg chg="mod">
          <ac:chgData name="HUNDLEBY, Victoria (NHS HUMBER AND NORTH YORKSHIRE ICB - 03Q)" userId="47fbbb65-a517-4d65-9bf5-b6489298d5b3" providerId="ADAL" clId="{0C28EC92-D7A2-4C49-B4E7-286679DD6A90}" dt="2026-07-21T08:20:03.400" v="233" actId="1076"/>
          <ac:picMkLst>
            <pc:docMk/>
            <pc:sldMk cId="2572480994" sldId="285"/>
            <ac:picMk id="5121" creationId="{0565331F-D23E-4E6B-A4E2-F3E6902096FB}"/>
          </ac:picMkLst>
        </pc:picChg>
      </pc:sldChg>
      <pc:sldChg chg="add">
        <pc:chgData name="HUNDLEBY, Victoria (NHS HUMBER AND NORTH YORKSHIRE ICB - 03Q)" userId="47fbbb65-a517-4d65-9bf5-b6489298d5b3" providerId="ADAL" clId="{0C28EC92-D7A2-4C49-B4E7-286679DD6A90}" dt="2026-07-22T15:59:03.863" v="570"/>
        <pc:sldMkLst>
          <pc:docMk/>
          <pc:sldMk cId="1181180377" sldId="286"/>
        </pc:sldMkLst>
      </pc:sldChg>
      <pc:sldChg chg="add">
        <pc:chgData name="HUNDLEBY, Victoria (NHS HUMBER AND NORTH YORKSHIRE ICB - 03Q)" userId="47fbbb65-a517-4d65-9bf5-b6489298d5b3" providerId="ADAL" clId="{0C28EC92-D7A2-4C49-B4E7-286679DD6A90}" dt="2026-07-22T15:59:03.863" v="570"/>
        <pc:sldMkLst>
          <pc:docMk/>
          <pc:sldMk cId="2986178661" sldId="289"/>
        </pc:sldMkLst>
      </pc:sldChg>
      <pc:sldChg chg="add">
        <pc:chgData name="HUNDLEBY, Victoria (NHS HUMBER AND NORTH YORKSHIRE ICB - 03Q)" userId="47fbbb65-a517-4d65-9bf5-b6489298d5b3" providerId="ADAL" clId="{0C28EC92-D7A2-4C49-B4E7-286679DD6A90}" dt="2026-07-22T15:59:03.863" v="570"/>
        <pc:sldMkLst>
          <pc:docMk/>
          <pc:sldMk cId="1319475776" sldId="290"/>
        </pc:sldMkLst>
      </pc:sldChg>
      <pc:sldChg chg="modSp mod">
        <pc:chgData name="HUNDLEBY, Victoria (NHS HUMBER AND NORTH YORKSHIRE ICB - 03Q)" userId="47fbbb65-a517-4d65-9bf5-b6489298d5b3" providerId="ADAL" clId="{0C28EC92-D7A2-4C49-B4E7-286679DD6A90}" dt="2026-07-22T08:09:50.265" v="536" actId="20577"/>
        <pc:sldMkLst>
          <pc:docMk/>
          <pc:sldMk cId="3698642415" sldId="292"/>
        </pc:sldMkLst>
        <pc:spChg chg="mod">
          <ac:chgData name="HUNDLEBY, Victoria (NHS HUMBER AND NORTH YORKSHIRE ICB - 03Q)" userId="47fbbb65-a517-4d65-9bf5-b6489298d5b3" providerId="ADAL" clId="{0C28EC92-D7A2-4C49-B4E7-286679DD6A90}" dt="2026-07-22T08:09:50.265" v="536" actId="20577"/>
          <ac:spMkLst>
            <pc:docMk/>
            <pc:sldMk cId="3698642415" sldId="292"/>
            <ac:spMk id="5122" creationId="{58FEB057-8307-472A-8F0C-6E4B6C7BB115}"/>
          </ac:spMkLst>
        </pc:spChg>
      </pc:sldChg>
      <pc:sldChg chg="modSp mod">
        <pc:chgData name="HUNDLEBY, Victoria (NHS HUMBER AND NORTH YORKSHIRE ICB - 03Q)" userId="47fbbb65-a517-4d65-9bf5-b6489298d5b3" providerId="ADAL" clId="{0C28EC92-D7A2-4C49-B4E7-286679DD6A90}" dt="2026-07-22T13:19:59.094" v="561" actId="20577"/>
        <pc:sldMkLst>
          <pc:docMk/>
          <pc:sldMk cId="2984514760" sldId="294"/>
        </pc:sldMkLst>
        <pc:spChg chg="mod">
          <ac:chgData name="HUNDLEBY, Victoria (NHS HUMBER AND NORTH YORKSHIRE ICB - 03Q)" userId="47fbbb65-a517-4d65-9bf5-b6489298d5b3" providerId="ADAL" clId="{0C28EC92-D7A2-4C49-B4E7-286679DD6A90}" dt="2026-07-22T13:19:59.094" v="561" actId="20577"/>
          <ac:spMkLst>
            <pc:docMk/>
            <pc:sldMk cId="2984514760" sldId="294"/>
            <ac:spMk id="5122" creationId="{58FEB057-8307-472A-8F0C-6E4B6C7BB115}"/>
          </ac:spMkLst>
        </pc:spChg>
      </pc:sldChg>
      <pc:sldChg chg="add">
        <pc:chgData name="HUNDLEBY, Victoria (NHS HUMBER AND NORTH YORKSHIRE ICB - 03Q)" userId="47fbbb65-a517-4d65-9bf5-b6489298d5b3" providerId="ADAL" clId="{0C28EC92-D7A2-4C49-B4E7-286679DD6A90}" dt="2026-07-22T15:59:03.863" v="570"/>
        <pc:sldMkLst>
          <pc:docMk/>
          <pc:sldMk cId="3401202043" sldId="296"/>
        </pc:sldMkLst>
      </pc:sldChg>
      <pc:sldChg chg="modSp mod">
        <pc:chgData name="HUNDLEBY, Victoria (NHS HUMBER AND NORTH YORKSHIRE ICB - 03Q)" userId="47fbbb65-a517-4d65-9bf5-b6489298d5b3" providerId="ADAL" clId="{0C28EC92-D7A2-4C49-B4E7-286679DD6A90}" dt="2026-07-21T08:21:38.289" v="347" actId="1076"/>
        <pc:sldMkLst>
          <pc:docMk/>
          <pc:sldMk cId="2658341923" sldId="297"/>
        </pc:sldMkLst>
        <pc:spChg chg="mod">
          <ac:chgData name="HUNDLEBY, Victoria (NHS HUMBER AND NORTH YORKSHIRE ICB - 03Q)" userId="47fbbb65-a517-4d65-9bf5-b6489298d5b3" providerId="ADAL" clId="{0C28EC92-D7A2-4C49-B4E7-286679DD6A90}" dt="2026-07-21T08:21:38.289" v="347" actId="1076"/>
          <ac:spMkLst>
            <pc:docMk/>
            <pc:sldMk cId="2658341923" sldId="297"/>
            <ac:spMk id="4" creationId="{3CC15A03-9D7D-125C-6628-AC8D42AE49A8}"/>
          </ac:spMkLst>
        </pc:spChg>
      </pc:sldChg>
      <pc:sldChg chg="addSp delSp modSp mod">
        <pc:chgData name="HUNDLEBY, Victoria (NHS HUMBER AND NORTH YORKSHIRE ICB - 03Q)" userId="47fbbb65-a517-4d65-9bf5-b6489298d5b3" providerId="ADAL" clId="{0C28EC92-D7A2-4C49-B4E7-286679DD6A90}" dt="2026-07-21T08:30:22.998" v="386" actId="1076"/>
        <pc:sldMkLst>
          <pc:docMk/>
          <pc:sldMk cId="4261412953" sldId="298"/>
        </pc:sldMkLst>
        <pc:spChg chg="add mod">
          <ac:chgData name="HUNDLEBY, Victoria (NHS HUMBER AND NORTH YORKSHIRE ICB - 03Q)" userId="47fbbb65-a517-4d65-9bf5-b6489298d5b3" providerId="ADAL" clId="{0C28EC92-D7A2-4C49-B4E7-286679DD6A90}" dt="2026-07-21T08:30:22.998" v="386" actId="1076"/>
          <ac:spMkLst>
            <pc:docMk/>
            <pc:sldMk cId="4261412953" sldId="298"/>
            <ac:spMk id="6" creationId="{F992C787-D018-2B98-5B3D-DC64ED778CF1}"/>
          </ac:spMkLst>
        </pc:spChg>
        <pc:picChg chg="add mod">
          <ac:chgData name="HUNDLEBY, Victoria (NHS HUMBER AND NORTH YORKSHIRE ICB - 03Q)" userId="47fbbb65-a517-4d65-9bf5-b6489298d5b3" providerId="ADAL" clId="{0C28EC92-D7A2-4C49-B4E7-286679DD6A90}" dt="2026-07-21T08:30:20.431" v="385" actId="1076"/>
          <ac:picMkLst>
            <pc:docMk/>
            <pc:sldMk cId="4261412953" sldId="298"/>
            <ac:picMk id="3" creationId="{70B5BF19-6F9A-D6AC-3FCB-433480C0E275}"/>
          </ac:picMkLst>
        </pc:picChg>
      </pc:sldChg>
      <pc:sldChg chg="addSp delSp modSp mod">
        <pc:chgData name="HUNDLEBY, Victoria (NHS HUMBER AND NORTH YORKSHIRE ICB - 03Q)" userId="47fbbb65-a517-4d65-9bf5-b6489298d5b3" providerId="ADAL" clId="{0C28EC92-D7A2-4C49-B4E7-286679DD6A90}" dt="2026-07-22T13:21:01.009" v="564" actId="20577"/>
        <pc:sldMkLst>
          <pc:docMk/>
          <pc:sldMk cId="3001731777" sldId="300"/>
        </pc:sldMkLst>
        <pc:spChg chg="mod">
          <ac:chgData name="HUNDLEBY, Victoria (NHS HUMBER AND NORTH YORKSHIRE ICB - 03Q)" userId="47fbbb65-a517-4d65-9bf5-b6489298d5b3" providerId="ADAL" clId="{0C28EC92-D7A2-4C49-B4E7-286679DD6A90}" dt="2026-07-21T07:54:32.494" v="32" actId="1076"/>
          <ac:spMkLst>
            <pc:docMk/>
            <pc:sldMk cId="3001731777" sldId="300"/>
            <ac:spMk id="14339" creationId="{8B0D188E-A642-488F-BBF1-88DC3C62FEFF}"/>
          </ac:spMkLst>
        </pc:spChg>
        <pc:graphicFrameChg chg="add mod modGraphic">
          <ac:chgData name="HUNDLEBY, Victoria (NHS HUMBER AND NORTH YORKSHIRE ICB - 03Q)" userId="47fbbb65-a517-4d65-9bf5-b6489298d5b3" providerId="ADAL" clId="{0C28EC92-D7A2-4C49-B4E7-286679DD6A90}" dt="2026-07-22T13:21:01.009" v="564" actId="20577"/>
          <ac:graphicFrameMkLst>
            <pc:docMk/>
            <pc:sldMk cId="3001731777" sldId="300"/>
            <ac:graphicFrameMk id="4" creationId="{7FA1DF6E-EEAB-4C32-7904-82A61AE11C29}"/>
          </ac:graphicFrameMkLst>
        </pc:graphicFrameChg>
      </pc:sldChg>
      <pc:sldChg chg="add del">
        <pc:chgData name="HUNDLEBY, Victoria (NHS HUMBER AND NORTH YORKSHIRE ICB - 03Q)" userId="47fbbb65-a517-4d65-9bf5-b6489298d5b3" providerId="ADAL" clId="{0C28EC92-D7A2-4C49-B4E7-286679DD6A90}" dt="2026-07-22T08:08:32.406" v="534"/>
        <pc:sldMkLst>
          <pc:docMk/>
          <pc:sldMk cId="328284665" sldId="1754"/>
        </pc:sldMkLst>
      </pc:sldChg>
      <pc:sldChg chg="add del setBg">
        <pc:chgData name="HUNDLEBY, Victoria (NHS HUMBER AND NORTH YORKSHIRE ICB - 03Q)" userId="47fbbb65-a517-4d65-9bf5-b6489298d5b3" providerId="ADAL" clId="{0C28EC92-D7A2-4C49-B4E7-286679DD6A90}" dt="2026-07-22T08:08:32.406" v="534"/>
        <pc:sldMkLst>
          <pc:docMk/>
          <pc:sldMk cId="2666133037" sldId="2142532613"/>
        </pc:sldMkLst>
      </pc:sldChg>
      <pc:sldChg chg="add del setBg">
        <pc:chgData name="HUNDLEBY, Victoria (NHS HUMBER AND NORTH YORKSHIRE ICB - 03Q)" userId="47fbbb65-a517-4d65-9bf5-b6489298d5b3" providerId="ADAL" clId="{0C28EC92-D7A2-4C49-B4E7-286679DD6A90}" dt="2026-07-22T08:08:32.406" v="534"/>
        <pc:sldMkLst>
          <pc:docMk/>
          <pc:sldMk cId="84292262" sldId="2142532614"/>
        </pc:sldMkLst>
      </pc:sldChg>
      <pc:sldChg chg="add del setBg">
        <pc:chgData name="HUNDLEBY, Victoria (NHS HUMBER AND NORTH YORKSHIRE ICB - 03Q)" userId="47fbbb65-a517-4d65-9bf5-b6489298d5b3" providerId="ADAL" clId="{0C28EC92-D7A2-4C49-B4E7-286679DD6A90}" dt="2026-07-22T08:08:32.406" v="534"/>
        <pc:sldMkLst>
          <pc:docMk/>
          <pc:sldMk cId="1254767514" sldId="2142532620"/>
        </pc:sldMkLst>
      </pc:sldChg>
      <pc:sldChg chg="modSp mod">
        <pc:chgData name="HUNDLEBY, Victoria (NHS HUMBER AND NORTH YORKSHIRE ICB - 03Q)" userId="47fbbb65-a517-4d65-9bf5-b6489298d5b3" providerId="ADAL" clId="{0C28EC92-D7A2-4C49-B4E7-286679DD6A90}" dt="2026-07-21T07:55:59.705" v="79" actId="5793"/>
        <pc:sldMkLst>
          <pc:docMk/>
          <pc:sldMk cId="3568424621" sldId="2147473428"/>
        </pc:sldMkLst>
        <pc:spChg chg="mod">
          <ac:chgData name="HUNDLEBY, Victoria (NHS HUMBER AND NORTH YORKSHIRE ICB - 03Q)" userId="47fbbb65-a517-4d65-9bf5-b6489298d5b3" providerId="ADAL" clId="{0C28EC92-D7A2-4C49-B4E7-286679DD6A90}" dt="2026-07-21T07:55:59.705" v="79" actId="5793"/>
          <ac:spMkLst>
            <pc:docMk/>
            <pc:sldMk cId="3568424621" sldId="2147473428"/>
            <ac:spMk id="16" creationId="{994A3309-F183-1235-1D7F-7AB03267F7C1}"/>
          </ac:spMkLst>
        </pc:spChg>
      </pc:sldChg>
      <pc:sldChg chg="addSp delSp modSp mod">
        <pc:chgData name="HUNDLEBY, Victoria (NHS HUMBER AND NORTH YORKSHIRE ICB - 03Q)" userId="47fbbb65-a517-4d65-9bf5-b6489298d5b3" providerId="ADAL" clId="{0C28EC92-D7A2-4C49-B4E7-286679DD6A90}" dt="2026-07-21T08:29:22.016" v="379" actId="20577"/>
        <pc:sldMkLst>
          <pc:docMk/>
          <pc:sldMk cId="3786557636" sldId="2147473432"/>
        </pc:sldMkLst>
        <pc:spChg chg="add mod">
          <ac:chgData name="HUNDLEBY, Victoria (NHS HUMBER AND NORTH YORKSHIRE ICB - 03Q)" userId="47fbbb65-a517-4d65-9bf5-b6489298d5b3" providerId="ADAL" clId="{0C28EC92-D7A2-4C49-B4E7-286679DD6A90}" dt="2026-07-21T08:29:17.671" v="375" actId="1076"/>
          <ac:spMkLst>
            <pc:docMk/>
            <pc:sldMk cId="3786557636" sldId="2147473432"/>
            <ac:spMk id="5" creationId="{A9395FC7-0195-24DB-41A6-3E82E7599A49}"/>
          </ac:spMkLst>
        </pc:spChg>
        <pc:spChg chg="mod">
          <ac:chgData name="HUNDLEBY, Victoria (NHS HUMBER AND NORTH YORKSHIRE ICB - 03Q)" userId="47fbbb65-a517-4d65-9bf5-b6489298d5b3" providerId="ADAL" clId="{0C28EC92-D7A2-4C49-B4E7-286679DD6A90}" dt="2026-07-21T08:29:22.016" v="379" actId="20577"/>
          <ac:spMkLst>
            <pc:docMk/>
            <pc:sldMk cId="3786557636" sldId="2147473432"/>
            <ac:spMk id="4098" creationId="{A0121B20-FC1F-4435-B47D-1607CFD16E0F}"/>
          </ac:spMkLst>
        </pc:spChg>
        <pc:picChg chg="add mod">
          <ac:chgData name="HUNDLEBY, Victoria (NHS HUMBER AND NORTH YORKSHIRE ICB - 03Q)" userId="47fbbb65-a517-4d65-9bf5-b6489298d5b3" providerId="ADAL" clId="{0C28EC92-D7A2-4C49-B4E7-286679DD6A90}" dt="2026-07-21T08:29:14.874" v="374" actId="1076"/>
          <ac:picMkLst>
            <pc:docMk/>
            <pc:sldMk cId="3786557636" sldId="2147473432"/>
            <ac:picMk id="2" creationId="{2AAA209E-3826-8B32-7FEF-BBE2C210FAE1}"/>
          </ac:picMkLst>
        </pc:picChg>
      </pc:sldChg>
      <pc:sldChg chg="modSp mod">
        <pc:chgData name="HUNDLEBY, Victoria (NHS HUMBER AND NORTH YORKSHIRE ICB - 03Q)" userId="47fbbb65-a517-4d65-9bf5-b6489298d5b3" providerId="ADAL" clId="{0C28EC92-D7A2-4C49-B4E7-286679DD6A90}" dt="2026-07-21T13:42:49.991" v="395"/>
        <pc:sldMkLst>
          <pc:docMk/>
          <pc:sldMk cId="3332559874" sldId="2147474168"/>
        </pc:sldMkLst>
        <pc:spChg chg="mod">
          <ac:chgData name="HUNDLEBY, Victoria (NHS HUMBER AND NORTH YORKSHIRE ICB - 03Q)" userId="47fbbb65-a517-4d65-9bf5-b6489298d5b3" providerId="ADAL" clId="{0C28EC92-D7A2-4C49-B4E7-286679DD6A90}" dt="2026-07-21T13:42:26.518" v="394" actId="12"/>
          <ac:spMkLst>
            <pc:docMk/>
            <pc:sldMk cId="3332559874" sldId="2147474168"/>
            <ac:spMk id="16" creationId="{8F975F08-3965-82EB-E84E-BE5E54F5756D}"/>
          </ac:spMkLst>
        </pc:spChg>
        <pc:spChg chg="mod">
          <ac:chgData name="HUNDLEBY, Victoria (NHS HUMBER AND NORTH YORKSHIRE ICB - 03Q)" userId="47fbbb65-a517-4d65-9bf5-b6489298d5b3" providerId="ADAL" clId="{0C28EC92-D7A2-4C49-B4E7-286679DD6A90}" dt="2026-07-21T13:42:49.991" v="395"/>
          <ac:spMkLst>
            <pc:docMk/>
            <pc:sldMk cId="3332559874" sldId="2147474168"/>
            <ac:spMk id="14339" creationId="{333E988D-C881-641F-C6AB-C16345B76C3B}"/>
          </ac:spMkLst>
        </pc:spChg>
      </pc:sldChg>
      <pc:sldChg chg="modSp mod">
        <pc:chgData name="HUNDLEBY, Victoria (NHS HUMBER AND NORTH YORKSHIRE ICB - 03Q)" userId="47fbbb65-a517-4d65-9bf5-b6489298d5b3" providerId="ADAL" clId="{0C28EC92-D7A2-4C49-B4E7-286679DD6A90}" dt="2026-07-21T13:44:15.471" v="413" actId="20577"/>
        <pc:sldMkLst>
          <pc:docMk/>
          <pc:sldMk cId="2839598652" sldId="2147474169"/>
        </pc:sldMkLst>
        <pc:spChg chg="mod">
          <ac:chgData name="HUNDLEBY, Victoria (NHS HUMBER AND NORTH YORKSHIRE ICB - 03Q)" userId="47fbbb65-a517-4d65-9bf5-b6489298d5b3" providerId="ADAL" clId="{0C28EC92-D7A2-4C49-B4E7-286679DD6A90}" dt="2026-07-21T13:43:59.834" v="400" actId="12"/>
          <ac:spMkLst>
            <pc:docMk/>
            <pc:sldMk cId="2839598652" sldId="2147474169"/>
            <ac:spMk id="16" creationId="{B025116C-DC31-210C-DAEA-D7937015F326}"/>
          </ac:spMkLst>
        </pc:spChg>
        <pc:spChg chg="mod">
          <ac:chgData name="HUNDLEBY, Victoria (NHS HUMBER AND NORTH YORKSHIRE ICB - 03Q)" userId="47fbbb65-a517-4d65-9bf5-b6489298d5b3" providerId="ADAL" clId="{0C28EC92-D7A2-4C49-B4E7-286679DD6A90}" dt="2026-07-21T13:44:15.471" v="413" actId="20577"/>
          <ac:spMkLst>
            <pc:docMk/>
            <pc:sldMk cId="2839598652" sldId="2147474169"/>
            <ac:spMk id="14339" creationId="{435A1AD0-8E33-5E3F-3596-F8D2A66BC532}"/>
          </ac:spMkLst>
        </pc:spChg>
      </pc:sldChg>
      <pc:sldChg chg="modSp mod">
        <pc:chgData name="HUNDLEBY, Victoria (NHS HUMBER AND NORTH YORKSHIRE ICB - 03Q)" userId="47fbbb65-a517-4d65-9bf5-b6489298d5b3" providerId="ADAL" clId="{0C28EC92-D7A2-4C49-B4E7-286679DD6A90}" dt="2026-07-21T13:43:33.116" v="398"/>
        <pc:sldMkLst>
          <pc:docMk/>
          <pc:sldMk cId="995760005" sldId="2147474174"/>
        </pc:sldMkLst>
        <pc:spChg chg="mod">
          <ac:chgData name="HUNDLEBY, Victoria (NHS HUMBER AND NORTH YORKSHIRE ICB - 03Q)" userId="47fbbb65-a517-4d65-9bf5-b6489298d5b3" providerId="ADAL" clId="{0C28EC92-D7A2-4C49-B4E7-286679DD6A90}" dt="2026-07-21T13:43:08.206" v="397" actId="6549"/>
          <ac:spMkLst>
            <pc:docMk/>
            <pc:sldMk cId="995760005" sldId="2147474174"/>
            <ac:spMk id="16" creationId="{6F2F0CE6-6580-6CB8-B88B-70A19C146621}"/>
          </ac:spMkLst>
        </pc:spChg>
        <pc:spChg chg="mod">
          <ac:chgData name="HUNDLEBY, Victoria (NHS HUMBER AND NORTH YORKSHIRE ICB - 03Q)" userId="47fbbb65-a517-4d65-9bf5-b6489298d5b3" providerId="ADAL" clId="{0C28EC92-D7A2-4C49-B4E7-286679DD6A90}" dt="2026-07-21T13:43:33.116" v="398"/>
          <ac:spMkLst>
            <pc:docMk/>
            <pc:sldMk cId="995760005" sldId="2147474174"/>
            <ac:spMk id="14339" creationId="{7C5CCED6-54E6-C642-AE6A-163481736E27}"/>
          </ac:spMkLst>
        </pc:spChg>
      </pc:sldChg>
      <pc:sldChg chg="modSp add mod">
        <pc:chgData name="HUNDLEBY, Victoria (NHS HUMBER AND NORTH YORKSHIRE ICB - 03Q)" userId="47fbbb65-a517-4d65-9bf5-b6489298d5b3" providerId="ADAL" clId="{0C28EC92-D7A2-4C49-B4E7-286679DD6A90}" dt="2026-07-21T07:57:40.568" v="132" actId="20577"/>
        <pc:sldMkLst>
          <pc:docMk/>
          <pc:sldMk cId="80931139" sldId="2147474175"/>
        </pc:sldMkLst>
        <pc:spChg chg="mod">
          <ac:chgData name="HUNDLEBY, Victoria (NHS HUMBER AND NORTH YORKSHIRE ICB - 03Q)" userId="47fbbb65-a517-4d65-9bf5-b6489298d5b3" providerId="ADAL" clId="{0C28EC92-D7A2-4C49-B4E7-286679DD6A90}" dt="2026-07-21T07:57:40.568" v="132" actId="20577"/>
          <ac:spMkLst>
            <pc:docMk/>
            <pc:sldMk cId="80931139" sldId="2147474175"/>
            <ac:spMk id="5122" creationId="{E511A6C7-BF38-9081-D251-622590EFAED3}"/>
          </ac:spMkLst>
        </pc:spChg>
      </pc:sldChg>
      <pc:sldChg chg="addSp delSp modSp add mod">
        <pc:chgData name="HUNDLEBY, Victoria (NHS HUMBER AND NORTH YORKSHIRE ICB - 03Q)" userId="47fbbb65-a517-4d65-9bf5-b6489298d5b3" providerId="ADAL" clId="{0C28EC92-D7A2-4C49-B4E7-286679DD6A90}" dt="2026-07-21T08:02:26.777" v="167" actId="1582"/>
        <pc:sldMkLst>
          <pc:docMk/>
          <pc:sldMk cId="1340109298" sldId="2147474176"/>
        </pc:sldMkLst>
        <pc:spChg chg="mod">
          <ac:chgData name="HUNDLEBY, Victoria (NHS HUMBER AND NORTH YORKSHIRE ICB - 03Q)" userId="47fbbb65-a517-4d65-9bf5-b6489298d5b3" providerId="ADAL" clId="{0C28EC92-D7A2-4C49-B4E7-286679DD6A90}" dt="2026-07-21T08:02:19.113" v="165" actId="14100"/>
          <ac:spMkLst>
            <pc:docMk/>
            <pc:sldMk cId="1340109298" sldId="2147474176"/>
            <ac:spMk id="16" creationId="{946BA4CD-BD29-C97C-B183-F87007829ADB}"/>
          </ac:spMkLst>
        </pc:spChg>
        <pc:spChg chg="mod">
          <ac:chgData name="HUNDLEBY, Victoria (NHS HUMBER AND NORTH YORKSHIRE ICB - 03Q)" userId="47fbbb65-a517-4d65-9bf5-b6489298d5b3" providerId="ADAL" clId="{0C28EC92-D7A2-4C49-B4E7-286679DD6A90}" dt="2026-07-21T07:58:15.223" v="137"/>
          <ac:spMkLst>
            <pc:docMk/>
            <pc:sldMk cId="1340109298" sldId="2147474176"/>
            <ac:spMk id="14339" creationId="{BEAFB472-7929-5B32-8F78-52D0FF9A418A}"/>
          </ac:spMkLst>
        </pc:spChg>
        <pc:picChg chg="add mod">
          <ac:chgData name="HUNDLEBY, Victoria (NHS HUMBER AND NORTH YORKSHIRE ICB - 03Q)" userId="47fbbb65-a517-4d65-9bf5-b6489298d5b3" providerId="ADAL" clId="{0C28EC92-D7A2-4C49-B4E7-286679DD6A90}" dt="2026-07-21T08:02:26.777" v="167" actId="1582"/>
          <ac:picMkLst>
            <pc:docMk/>
            <pc:sldMk cId="1340109298" sldId="2147474176"/>
            <ac:picMk id="6" creationId="{12A360B7-FD19-A5F1-FEC3-1837CD7FAE5E}"/>
          </ac:picMkLst>
        </pc:picChg>
      </pc:sldChg>
      <pc:sldChg chg="modSp add mod">
        <pc:chgData name="HUNDLEBY, Victoria (NHS HUMBER AND NORTH YORKSHIRE ICB - 03Q)" userId="47fbbb65-a517-4d65-9bf5-b6489298d5b3" providerId="ADAL" clId="{0C28EC92-D7A2-4C49-B4E7-286679DD6A90}" dt="2026-07-21T07:59:57.477" v="160" actId="1076"/>
        <pc:sldMkLst>
          <pc:docMk/>
          <pc:sldMk cId="900073353" sldId="2147474177"/>
        </pc:sldMkLst>
        <pc:spChg chg="mod">
          <ac:chgData name="HUNDLEBY, Victoria (NHS HUMBER AND NORTH YORKSHIRE ICB - 03Q)" userId="47fbbb65-a517-4d65-9bf5-b6489298d5b3" providerId="ADAL" clId="{0C28EC92-D7A2-4C49-B4E7-286679DD6A90}" dt="2026-07-21T07:59:57.477" v="160" actId="1076"/>
          <ac:spMkLst>
            <pc:docMk/>
            <pc:sldMk cId="900073353" sldId="2147474177"/>
            <ac:spMk id="16" creationId="{67D23525-CC41-FF7F-7866-074C7832437C}"/>
          </ac:spMkLst>
        </pc:spChg>
        <pc:spChg chg="mod">
          <ac:chgData name="HUNDLEBY, Victoria (NHS HUMBER AND NORTH YORKSHIRE ICB - 03Q)" userId="47fbbb65-a517-4d65-9bf5-b6489298d5b3" providerId="ADAL" clId="{0C28EC92-D7A2-4C49-B4E7-286679DD6A90}" dt="2026-07-21T07:59:20.261" v="146"/>
          <ac:spMkLst>
            <pc:docMk/>
            <pc:sldMk cId="900073353" sldId="2147474177"/>
            <ac:spMk id="14339" creationId="{B8351BBB-31B3-362D-9BB7-AAF2EBE1A15C}"/>
          </ac:spMkLst>
        </pc:spChg>
        <pc:picChg chg="mod">
          <ac:chgData name="HUNDLEBY, Victoria (NHS HUMBER AND NORTH YORKSHIRE ICB - 03Q)" userId="47fbbb65-a517-4d65-9bf5-b6489298d5b3" providerId="ADAL" clId="{0C28EC92-D7A2-4C49-B4E7-286679DD6A90}" dt="2026-07-21T07:59:30.005" v="151" actId="1076"/>
          <ac:picMkLst>
            <pc:docMk/>
            <pc:sldMk cId="900073353" sldId="2147474177"/>
            <ac:picMk id="14337" creationId="{1AD776D2-3083-DFEF-4BEE-C03E7B7D1AD8}"/>
          </ac:picMkLst>
        </pc:picChg>
      </pc:sldChg>
      <pc:sldChg chg="addSp delSp modSp add mod">
        <pc:chgData name="HUNDLEBY, Victoria (NHS HUMBER AND NORTH YORKSHIRE ICB - 03Q)" userId="47fbbb65-a517-4d65-9bf5-b6489298d5b3" providerId="ADAL" clId="{0C28EC92-D7A2-4C49-B4E7-286679DD6A90}" dt="2026-07-22T13:18:11.253" v="552"/>
        <pc:sldMkLst>
          <pc:docMk/>
          <pc:sldMk cId="2519082739" sldId="2147474178"/>
        </pc:sldMkLst>
        <pc:spChg chg="mod">
          <ac:chgData name="HUNDLEBY, Victoria (NHS HUMBER AND NORTH YORKSHIRE ICB - 03Q)" userId="47fbbb65-a517-4d65-9bf5-b6489298d5b3" providerId="ADAL" clId="{0C28EC92-D7A2-4C49-B4E7-286679DD6A90}" dt="2026-07-22T13:17:18.847" v="544"/>
          <ac:spMkLst>
            <pc:docMk/>
            <pc:sldMk cId="2519082739" sldId="2147474178"/>
            <ac:spMk id="2" creationId="{52BC16C7-C776-DE8A-710B-0911D0BE877C}"/>
          </ac:spMkLst>
        </pc:spChg>
        <pc:spChg chg="add del mod">
          <ac:chgData name="HUNDLEBY, Victoria (NHS HUMBER AND NORTH YORKSHIRE ICB - 03Q)" userId="47fbbb65-a517-4d65-9bf5-b6489298d5b3" providerId="ADAL" clId="{0C28EC92-D7A2-4C49-B4E7-286679DD6A90}" dt="2026-07-22T13:17:41.830" v="550" actId="12"/>
          <ac:spMkLst>
            <pc:docMk/>
            <pc:sldMk cId="2519082739" sldId="2147474178"/>
            <ac:spMk id="4" creationId="{953C0522-A458-7576-26F3-B54F15DF1665}"/>
          </ac:spMkLst>
        </pc:spChg>
        <pc:spChg chg="add mod">
          <ac:chgData name="HUNDLEBY, Victoria (NHS HUMBER AND NORTH YORKSHIRE ICB - 03Q)" userId="47fbbb65-a517-4d65-9bf5-b6489298d5b3" providerId="ADAL" clId="{0C28EC92-D7A2-4C49-B4E7-286679DD6A90}" dt="2026-07-22T13:18:11.253" v="552"/>
          <ac:spMkLst>
            <pc:docMk/>
            <pc:sldMk cId="2519082739" sldId="2147474178"/>
            <ac:spMk id="6" creationId="{674E8ADC-D428-B99C-A393-F0087674891A}"/>
          </ac:spMkLst>
        </pc:spChg>
      </pc:sldChg>
      <pc:sldChg chg="modSp add mod">
        <pc:chgData name="HUNDLEBY, Victoria (NHS HUMBER AND NORTH YORKSHIRE ICB - 03Q)" userId="47fbbb65-a517-4d65-9bf5-b6489298d5b3" providerId="ADAL" clId="{0C28EC92-D7A2-4C49-B4E7-286679DD6A90}" dt="2026-07-21T13:38:11.819" v="387"/>
        <pc:sldMkLst>
          <pc:docMk/>
          <pc:sldMk cId="4167210566" sldId="2147474179"/>
        </pc:sldMkLst>
        <pc:spChg chg="mod">
          <ac:chgData name="HUNDLEBY, Victoria (NHS HUMBER AND NORTH YORKSHIRE ICB - 03Q)" userId="47fbbb65-a517-4d65-9bf5-b6489298d5b3" providerId="ADAL" clId="{0C28EC92-D7A2-4C49-B4E7-286679DD6A90}" dt="2026-07-21T13:38:11.819" v="387"/>
          <ac:spMkLst>
            <pc:docMk/>
            <pc:sldMk cId="4167210566" sldId="2147474179"/>
            <ac:spMk id="5122" creationId="{2F22BA4F-8B4F-D3C9-4EE3-9E61C5CDA437}"/>
          </ac:spMkLst>
        </pc:spChg>
      </pc:sldChg>
      <pc:sldChg chg="modSp add mod">
        <pc:chgData name="HUNDLEBY, Victoria (NHS HUMBER AND NORTH YORKSHIRE ICB - 03Q)" userId="47fbbb65-a517-4d65-9bf5-b6489298d5b3" providerId="ADAL" clId="{0C28EC92-D7A2-4C49-B4E7-286679DD6A90}" dt="2026-07-21T13:57:57.145" v="531" actId="20577"/>
        <pc:sldMkLst>
          <pc:docMk/>
          <pc:sldMk cId="3321083412" sldId="2147474180"/>
        </pc:sldMkLst>
        <pc:spChg chg="mod">
          <ac:chgData name="HUNDLEBY, Victoria (NHS HUMBER AND NORTH YORKSHIRE ICB - 03Q)" userId="47fbbb65-a517-4d65-9bf5-b6489298d5b3" providerId="ADAL" clId="{0C28EC92-D7A2-4C49-B4E7-286679DD6A90}" dt="2026-07-21T13:57:57.145" v="531" actId="20577"/>
          <ac:spMkLst>
            <pc:docMk/>
            <pc:sldMk cId="3321083412" sldId="2147474180"/>
            <ac:spMk id="5122" creationId="{579A84ED-4763-FE6F-083C-F09F0B7DED26}"/>
          </ac:spMkLst>
        </pc:spChg>
      </pc:sldChg>
      <pc:sldChg chg="modSp add mod">
        <pc:chgData name="HUNDLEBY, Victoria (NHS HUMBER AND NORTH YORKSHIRE ICB - 03Q)" userId="47fbbb65-a517-4d65-9bf5-b6489298d5b3" providerId="ADAL" clId="{0C28EC92-D7A2-4C49-B4E7-286679DD6A90}" dt="2026-07-21T13:45:12.487" v="430" actId="20577"/>
        <pc:sldMkLst>
          <pc:docMk/>
          <pc:sldMk cId="728791236" sldId="2147474181"/>
        </pc:sldMkLst>
        <pc:spChg chg="mod">
          <ac:chgData name="HUNDLEBY, Victoria (NHS HUMBER AND NORTH YORKSHIRE ICB - 03Q)" userId="47fbbb65-a517-4d65-9bf5-b6489298d5b3" providerId="ADAL" clId="{0C28EC92-D7A2-4C49-B4E7-286679DD6A90}" dt="2026-07-21T13:45:12.487" v="430" actId="20577"/>
          <ac:spMkLst>
            <pc:docMk/>
            <pc:sldMk cId="728791236" sldId="2147474181"/>
            <ac:spMk id="16" creationId="{859DB482-2912-CD22-C9AB-7875D6C66BDD}"/>
          </ac:spMkLst>
        </pc:spChg>
        <pc:spChg chg="mod">
          <ac:chgData name="HUNDLEBY, Victoria (NHS HUMBER AND NORTH YORKSHIRE ICB - 03Q)" userId="47fbbb65-a517-4d65-9bf5-b6489298d5b3" providerId="ADAL" clId="{0C28EC92-D7A2-4C49-B4E7-286679DD6A90}" dt="2026-07-21T13:44:40.995" v="425" actId="20577"/>
          <ac:spMkLst>
            <pc:docMk/>
            <pc:sldMk cId="728791236" sldId="2147474181"/>
            <ac:spMk id="14339" creationId="{41CCD998-1E68-B393-21DD-10D9338F4867}"/>
          </ac:spMkLst>
        </pc:spChg>
      </pc:sldChg>
      <pc:sldChg chg="modSp add mod">
        <pc:chgData name="HUNDLEBY, Victoria (NHS HUMBER AND NORTH YORKSHIRE ICB - 03Q)" userId="47fbbb65-a517-4d65-9bf5-b6489298d5b3" providerId="ADAL" clId="{0C28EC92-D7A2-4C49-B4E7-286679DD6A90}" dt="2026-07-21T13:57:03.549" v="480" actId="20577"/>
        <pc:sldMkLst>
          <pc:docMk/>
          <pc:sldMk cId="55380820" sldId="2147474183"/>
        </pc:sldMkLst>
        <pc:spChg chg="mod">
          <ac:chgData name="HUNDLEBY, Victoria (NHS HUMBER AND NORTH YORKSHIRE ICB - 03Q)" userId="47fbbb65-a517-4d65-9bf5-b6489298d5b3" providerId="ADAL" clId="{0C28EC92-D7A2-4C49-B4E7-286679DD6A90}" dt="2026-07-21T13:56:46.156" v="437"/>
          <ac:spMkLst>
            <pc:docMk/>
            <pc:sldMk cId="55380820" sldId="2147474183"/>
            <ac:spMk id="16" creationId="{4C710897-A68C-AD8A-5F43-8346F42E943C}"/>
          </ac:spMkLst>
        </pc:spChg>
        <pc:spChg chg="mod">
          <ac:chgData name="HUNDLEBY, Victoria (NHS HUMBER AND NORTH YORKSHIRE ICB - 03Q)" userId="47fbbb65-a517-4d65-9bf5-b6489298d5b3" providerId="ADAL" clId="{0C28EC92-D7A2-4C49-B4E7-286679DD6A90}" dt="2026-07-21T13:57:03.549" v="480" actId="20577"/>
          <ac:spMkLst>
            <pc:docMk/>
            <pc:sldMk cId="55380820" sldId="2147474183"/>
            <ac:spMk id="14339" creationId="{7A08F72F-D2DF-B1AD-E0B4-4DDD2C6D8ABE}"/>
          </ac:spMkLst>
        </pc:spChg>
      </pc:sldChg>
      <pc:sldChg chg="modSp add mod">
        <pc:chgData name="HUNDLEBY, Victoria (NHS HUMBER AND NORTH YORKSHIRE ICB - 03Q)" userId="47fbbb65-a517-4d65-9bf5-b6489298d5b3" providerId="ADAL" clId="{0C28EC92-D7A2-4C49-B4E7-286679DD6A90}" dt="2026-07-22T13:19:16.839" v="559" actId="14100"/>
        <pc:sldMkLst>
          <pc:docMk/>
          <pc:sldMk cId="1973182364" sldId="2147474184"/>
        </pc:sldMkLst>
        <pc:spChg chg="mod">
          <ac:chgData name="HUNDLEBY, Victoria (NHS HUMBER AND NORTH YORKSHIRE ICB - 03Q)" userId="47fbbb65-a517-4d65-9bf5-b6489298d5b3" providerId="ADAL" clId="{0C28EC92-D7A2-4C49-B4E7-286679DD6A90}" dt="2026-07-22T13:19:16.839" v="559" actId="14100"/>
          <ac:spMkLst>
            <pc:docMk/>
            <pc:sldMk cId="1973182364" sldId="2147474184"/>
            <ac:spMk id="4" creationId="{4CFFC5B6-0F43-6ABA-4DE4-0E90684B9F31}"/>
          </ac:spMkLst>
        </pc:spChg>
        <pc:spChg chg="mod">
          <ac:chgData name="HUNDLEBY, Victoria (NHS HUMBER AND NORTH YORKSHIRE ICB - 03Q)" userId="47fbbb65-a517-4d65-9bf5-b6489298d5b3" providerId="ADAL" clId="{0C28EC92-D7A2-4C49-B4E7-286679DD6A90}" dt="2026-07-22T13:18:49.794" v="556"/>
          <ac:spMkLst>
            <pc:docMk/>
            <pc:sldMk cId="1973182364" sldId="2147474184"/>
            <ac:spMk id="6" creationId="{888BC96A-3332-B2B1-D276-7984D2008361}"/>
          </ac:spMkLst>
        </pc:spChg>
      </pc:sldChg>
      <pc:sldChg chg="add setBg">
        <pc:chgData name="HUNDLEBY, Victoria (NHS HUMBER AND NORTH YORKSHIRE ICB - 03Q)" userId="47fbbb65-a517-4d65-9bf5-b6489298d5b3" providerId="ADAL" clId="{0C28EC92-D7A2-4C49-B4E7-286679DD6A90}" dt="2026-07-22T15:59:03.863" v="570"/>
        <pc:sldMkLst>
          <pc:docMk/>
          <pc:sldMk cId="179714798" sldId="2147474185"/>
        </pc:sldMkLst>
      </pc:sldChg>
      <pc:sldChg chg="add">
        <pc:chgData name="HUNDLEBY, Victoria (NHS HUMBER AND NORTH YORKSHIRE ICB - 03Q)" userId="47fbbb65-a517-4d65-9bf5-b6489298d5b3" providerId="ADAL" clId="{0C28EC92-D7A2-4C49-B4E7-286679DD6A90}" dt="2026-07-22T15:59:03.863" v="570"/>
        <pc:sldMkLst>
          <pc:docMk/>
          <pc:sldMk cId="2630061664" sldId="2147474186"/>
        </pc:sldMkLst>
      </pc:sldChg>
      <pc:sldChg chg="add">
        <pc:chgData name="HUNDLEBY, Victoria (NHS HUMBER AND NORTH YORKSHIRE ICB - 03Q)" userId="47fbbb65-a517-4d65-9bf5-b6489298d5b3" providerId="ADAL" clId="{0C28EC92-D7A2-4C49-B4E7-286679DD6A90}" dt="2026-07-22T15:59:03.863" v="570"/>
        <pc:sldMkLst>
          <pc:docMk/>
          <pc:sldMk cId="4011062518" sldId="2147474187"/>
        </pc:sldMkLst>
      </pc:sldChg>
      <pc:sldChg chg="add">
        <pc:chgData name="HUNDLEBY, Victoria (NHS HUMBER AND NORTH YORKSHIRE ICB - 03Q)" userId="47fbbb65-a517-4d65-9bf5-b6489298d5b3" providerId="ADAL" clId="{0C28EC92-D7A2-4C49-B4E7-286679DD6A90}" dt="2026-07-22T15:59:03.863" v="570"/>
        <pc:sldMkLst>
          <pc:docMk/>
          <pc:sldMk cId="3866036236" sldId="2147474188"/>
        </pc:sldMkLst>
      </pc:sldChg>
      <pc:sldChg chg="add">
        <pc:chgData name="HUNDLEBY, Victoria (NHS HUMBER AND NORTH YORKSHIRE ICB - 03Q)" userId="47fbbb65-a517-4d65-9bf5-b6489298d5b3" providerId="ADAL" clId="{0C28EC92-D7A2-4C49-B4E7-286679DD6A90}" dt="2026-07-22T15:59:03.863" v="570"/>
        <pc:sldMkLst>
          <pc:docMk/>
          <pc:sldMk cId="1588468172" sldId="2147474189"/>
        </pc:sldMkLst>
      </pc:sldChg>
      <pc:sldChg chg="delSp add setBg delDesignElem">
        <pc:chgData name="HUNDLEBY, Victoria (NHS HUMBER AND NORTH YORKSHIRE ICB - 03Q)" userId="47fbbb65-a517-4d65-9bf5-b6489298d5b3" providerId="ADAL" clId="{0C28EC92-D7A2-4C49-B4E7-286679DD6A90}" dt="2026-07-22T15:59:03.863" v="570"/>
        <pc:sldMkLst>
          <pc:docMk/>
          <pc:sldMk cId="1637065179" sldId="2147474190"/>
        </pc:sldMkLst>
      </pc:sldChg>
    </pc:docChg>
  </pc:docChgLst>
  <pc:docChgLst>
    <pc:chgData name="TODD, Kate (NHS HUMBER AND NORTH YORKSHIRE ICB - 03Q)" userId="2c970c38-0d2b-43fc-adb1-679bb8ee6459" providerId="ADAL" clId="{1A438B43-1DEF-422F-A759-3710D8E9AD42}"/>
    <pc:docChg chg="undo custSel addSld delSld modSld">
      <pc:chgData name="TODD, Kate (NHS HUMBER AND NORTH YORKSHIRE ICB - 03Q)" userId="2c970c38-0d2b-43fc-adb1-679bb8ee6459" providerId="ADAL" clId="{1A438B43-1DEF-422F-A759-3710D8E9AD42}" dt="2026-07-29T13:43:38.587" v="202" actId="2696"/>
      <pc:docMkLst>
        <pc:docMk/>
      </pc:docMkLst>
      <pc:sldChg chg="modSp mod">
        <pc:chgData name="TODD, Kate (NHS HUMBER AND NORTH YORKSHIRE ICB - 03Q)" userId="2c970c38-0d2b-43fc-adb1-679bb8ee6459" providerId="ADAL" clId="{1A438B43-1DEF-422F-A759-3710D8E9AD42}" dt="2026-07-24T08:36:06.613" v="1" actId="20577"/>
        <pc:sldMkLst>
          <pc:docMk/>
          <pc:sldMk cId="102471168" sldId="262"/>
        </pc:sldMkLst>
        <pc:spChg chg="mod">
          <ac:chgData name="TODD, Kate (NHS HUMBER AND NORTH YORKSHIRE ICB - 03Q)" userId="2c970c38-0d2b-43fc-adb1-679bb8ee6459" providerId="ADAL" clId="{1A438B43-1DEF-422F-A759-3710D8E9AD42}" dt="2026-07-24T08:36:06.613" v="1" actId="20577"/>
          <ac:spMkLst>
            <pc:docMk/>
            <pc:sldMk cId="102471168" sldId="262"/>
            <ac:spMk id="2" creationId="{FF16A040-5636-F476-EB04-C593BA3B08BF}"/>
          </ac:spMkLst>
        </pc:spChg>
      </pc:sldChg>
      <pc:sldChg chg="add del">
        <pc:chgData name="TODD, Kate (NHS HUMBER AND NORTH YORKSHIRE ICB - 03Q)" userId="2c970c38-0d2b-43fc-adb1-679bb8ee6459" providerId="ADAL" clId="{1A438B43-1DEF-422F-A759-3710D8E9AD42}" dt="2026-07-29T13:35:28.464" v="106"/>
        <pc:sldMkLst>
          <pc:docMk/>
          <pc:sldMk cId="2005049943" sldId="266"/>
        </pc:sldMkLst>
      </pc:sldChg>
      <pc:sldChg chg="add del">
        <pc:chgData name="TODD, Kate (NHS HUMBER AND NORTH YORKSHIRE ICB - 03Q)" userId="2c970c38-0d2b-43fc-adb1-679bb8ee6459" providerId="ADAL" clId="{1A438B43-1DEF-422F-A759-3710D8E9AD42}" dt="2026-07-29T13:36:37.011" v="121"/>
        <pc:sldMkLst>
          <pc:docMk/>
          <pc:sldMk cId="2094139405" sldId="271"/>
        </pc:sldMkLst>
      </pc:sldChg>
      <pc:sldChg chg="modSp mod">
        <pc:chgData name="TODD, Kate (NHS HUMBER AND NORTH YORKSHIRE ICB - 03Q)" userId="2c970c38-0d2b-43fc-adb1-679bb8ee6459" providerId="ADAL" clId="{1A438B43-1DEF-422F-A759-3710D8E9AD42}" dt="2026-07-29T08:47:27.756" v="11" actId="20577"/>
        <pc:sldMkLst>
          <pc:docMk/>
          <pc:sldMk cId="2261559599" sldId="288"/>
        </pc:sldMkLst>
        <pc:spChg chg="mod">
          <ac:chgData name="TODD, Kate (NHS HUMBER AND NORTH YORKSHIRE ICB - 03Q)" userId="2c970c38-0d2b-43fc-adb1-679bb8ee6459" providerId="ADAL" clId="{1A438B43-1DEF-422F-A759-3710D8E9AD42}" dt="2026-07-29T08:47:27.756" v="11" actId="20577"/>
          <ac:spMkLst>
            <pc:docMk/>
            <pc:sldMk cId="2261559599" sldId="288"/>
            <ac:spMk id="16" creationId="{994A3309-F183-1235-1D7F-7AB03267F7C1}"/>
          </ac:spMkLst>
        </pc:spChg>
      </pc:sldChg>
      <pc:sldChg chg="modSp mod">
        <pc:chgData name="TODD, Kate (NHS HUMBER AND NORTH YORKSHIRE ICB - 03Q)" userId="2c970c38-0d2b-43fc-adb1-679bb8ee6459" providerId="ADAL" clId="{1A438B43-1DEF-422F-A759-3710D8E9AD42}" dt="2026-07-29T08:55:28.940" v="90" actId="108"/>
        <pc:sldMkLst>
          <pc:docMk/>
          <pc:sldMk cId="3001731777" sldId="300"/>
        </pc:sldMkLst>
        <pc:graphicFrameChg chg="mod modGraphic">
          <ac:chgData name="TODD, Kate (NHS HUMBER AND NORTH YORKSHIRE ICB - 03Q)" userId="2c970c38-0d2b-43fc-adb1-679bb8ee6459" providerId="ADAL" clId="{1A438B43-1DEF-422F-A759-3710D8E9AD42}" dt="2026-07-29T08:55:28.940" v="90" actId="108"/>
          <ac:graphicFrameMkLst>
            <pc:docMk/>
            <pc:sldMk cId="3001731777" sldId="300"/>
            <ac:graphicFrameMk id="4" creationId="{7FA1DF6E-EEAB-4C32-7904-82A61AE11C29}"/>
          </ac:graphicFrameMkLst>
        </pc:graphicFrameChg>
      </pc:sldChg>
      <pc:sldChg chg="add del">
        <pc:chgData name="TODD, Kate (NHS HUMBER AND NORTH YORKSHIRE ICB - 03Q)" userId="2c970c38-0d2b-43fc-adb1-679bb8ee6459" providerId="ADAL" clId="{1A438B43-1DEF-422F-A759-3710D8E9AD42}" dt="2026-07-29T13:36:09.325" v="115"/>
        <pc:sldMkLst>
          <pc:docMk/>
          <pc:sldMk cId="4269654973" sldId="2147374741"/>
        </pc:sldMkLst>
      </pc:sldChg>
      <pc:sldChg chg="addSp delSp modSp new del mod">
        <pc:chgData name="TODD, Kate (NHS HUMBER AND NORTH YORKSHIRE ICB - 03Q)" userId="2c970c38-0d2b-43fc-adb1-679bb8ee6459" providerId="ADAL" clId="{1A438B43-1DEF-422F-A759-3710D8E9AD42}" dt="2026-07-29T08:52:15.467" v="19" actId="2696"/>
        <pc:sldMkLst>
          <pc:docMk/>
          <pc:sldMk cId="40335335" sldId="2147474191"/>
        </pc:sldMkLst>
        <pc:graphicFrameChg chg="add del mod">
          <ac:chgData name="TODD, Kate (NHS HUMBER AND NORTH YORKSHIRE ICB - 03Q)" userId="2c970c38-0d2b-43fc-adb1-679bb8ee6459" providerId="ADAL" clId="{1A438B43-1DEF-422F-A759-3710D8E9AD42}" dt="2026-07-29T08:49:56.155" v="15" actId="478"/>
          <ac:graphicFrameMkLst>
            <pc:docMk/>
            <pc:sldMk cId="40335335" sldId="2147474191"/>
            <ac:graphicFrameMk id="2" creationId="{D7705BEE-9AD9-2795-7371-15659E68BF57}"/>
          </ac:graphicFrameMkLst>
        </pc:graphicFrameChg>
        <pc:graphicFrameChg chg="add mod">
          <ac:chgData name="TODD, Kate (NHS HUMBER AND NORTH YORKSHIRE ICB - 03Q)" userId="2c970c38-0d2b-43fc-adb1-679bb8ee6459" providerId="ADAL" clId="{1A438B43-1DEF-422F-A759-3710D8E9AD42}" dt="2026-07-29T08:51:52.907" v="18" actId="14100"/>
          <ac:graphicFrameMkLst>
            <pc:docMk/>
            <pc:sldMk cId="40335335" sldId="2147474191"/>
            <ac:graphicFrameMk id="3" creationId="{576CFF6A-5C84-53D1-6608-6956D0F87A5D}"/>
          </ac:graphicFrameMkLst>
        </pc:graphicFrameChg>
      </pc:sldChg>
      <pc:sldChg chg="new del">
        <pc:chgData name="TODD, Kate (NHS HUMBER AND NORTH YORKSHIRE ICB - 03Q)" userId="2c970c38-0d2b-43fc-adb1-679bb8ee6459" providerId="ADAL" clId="{1A438B43-1DEF-422F-A759-3710D8E9AD42}" dt="2026-07-29T13:43:38.587" v="202" actId="2696"/>
        <pc:sldMkLst>
          <pc:docMk/>
          <pc:sldMk cId="1874211193" sldId="2147474191"/>
        </pc:sldMkLst>
      </pc:sldChg>
      <pc:sldChg chg="new del">
        <pc:chgData name="TODD, Kate (NHS HUMBER AND NORTH YORKSHIRE ICB - 03Q)" userId="2c970c38-0d2b-43fc-adb1-679bb8ee6459" providerId="ADAL" clId="{1A438B43-1DEF-422F-A759-3710D8E9AD42}" dt="2026-07-29T13:33:39.228" v="94" actId="680"/>
        <pc:sldMkLst>
          <pc:docMk/>
          <pc:sldMk cId="3434881934" sldId="2147474191"/>
        </pc:sldMkLst>
      </pc:sldChg>
      <pc:sldChg chg="new del">
        <pc:chgData name="TODD, Kate (NHS HUMBER AND NORTH YORKSHIRE ICB - 03Q)" userId="2c970c38-0d2b-43fc-adb1-679bb8ee6459" providerId="ADAL" clId="{1A438B43-1DEF-422F-A759-3710D8E9AD42}" dt="2026-07-29T13:33:27.281" v="92" actId="680"/>
        <pc:sldMkLst>
          <pc:docMk/>
          <pc:sldMk cId="3596259907" sldId="2147474191"/>
        </pc:sldMkLst>
      </pc:sldChg>
      <pc:sldChg chg="modSp add del mod">
        <pc:chgData name="TODD, Kate (NHS HUMBER AND NORTH YORKSHIRE ICB - 03Q)" userId="2c970c38-0d2b-43fc-adb1-679bb8ee6459" providerId="ADAL" clId="{1A438B43-1DEF-422F-A759-3710D8E9AD42}" dt="2026-07-29T13:34:21.552" v="100"/>
        <pc:sldMkLst>
          <pc:docMk/>
          <pc:sldMk cId="255250494" sldId="2147474192"/>
        </pc:sldMkLst>
        <pc:spChg chg="mod">
          <ac:chgData name="TODD, Kate (NHS HUMBER AND NORTH YORKSHIRE ICB - 03Q)" userId="2c970c38-0d2b-43fc-adb1-679bb8ee6459" providerId="ADAL" clId="{1A438B43-1DEF-422F-A759-3710D8E9AD42}" dt="2026-07-29T13:34:21.522" v="99"/>
          <ac:spMkLst>
            <pc:docMk/>
            <pc:sldMk cId="255250494" sldId="2147474192"/>
            <ac:spMk id="3" creationId="{5699A975-C83B-C11D-4A4B-FA763FCC5A9F}"/>
          </ac:spMkLst>
        </pc:spChg>
      </pc:sldChg>
      <pc:sldChg chg="new del">
        <pc:chgData name="TODD, Kate (NHS HUMBER AND NORTH YORKSHIRE ICB - 03Q)" userId="2c970c38-0d2b-43fc-adb1-679bb8ee6459" providerId="ADAL" clId="{1A438B43-1DEF-422F-A759-3710D8E9AD42}" dt="2026-07-29T13:35:54.749" v="111" actId="2696"/>
        <pc:sldMkLst>
          <pc:docMk/>
          <pc:sldMk cId="1934975841" sldId="2147474193"/>
        </pc:sldMkLst>
      </pc:sldChg>
      <pc:sldChg chg="new del">
        <pc:chgData name="TODD, Kate (NHS HUMBER AND NORTH YORKSHIRE ICB - 03Q)" userId="2c970c38-0d2b-43fc-adb1-679bb8ee6459" providerId="ADAL" clId="{1A438B43-1DEF-422F-A759-3710D8E9AD42}" dt="2026-07-29T13:34:32.463" v="102" actId="680"/>
        <pc:sldMkLst>
          <pc:docMk/>
          <pc:sldMk cId="3550873695" sldId="2147474193"/>
        </pc:sldMkLst>
      </pc:sldChg>
      <pc:sldChg chg="new del">
        <pc:chgData name="TODD, Kate (NHS HUMBER AND NORTH YORKSHIRE ICB - 03Q)" userId="2c970c38-0d2b-43fc-adb1-679bb8ee6459" providerId="ADAL" clId="{1A438B43-1DEF-422F-A759-3710D8E9AD42}" dt="2026-07-29T13:35:35.837" v="108" actId="680"/>
        <pc:sldMkLst>
          <pc:docMk/>
          <pc:sldMk cId="3194976738" sldId="2147474194"/>
        </pc:sldMkLst>
      </pc:sldChg>
      <pc:sldChg chg="new del">
        <pc:chgData name="TODD, Kate (NHS HUMBER AND NORTH YORKSHIRE ICB - 03Q)" userId="2c970c38-0d2b-43fc-adb1-679bb8ee6459" providerId="ADAL" clId="{1A438B43-1DEF-422F-A759-3710D8E9AD42}" dt="2026-07-29T13:38:54.913" v="200" actId="2696"/>
        <pc:sldMkLst>
          <pc:docMk/>
          <pc:sldMk cId="4264356617" sldId="2147474194"/>
        </pc:sldMkLst>
      </pc:sldChg>
      <pc:sldChg chg="new del">
        <pc:chgData name="TODD, Kate (NHS HUMBER AND NORTH YORKSHIRE ICB - 03Q)" userId="2c970c38-0d2b-43fc-adb1-679bb8ee6459" providerId="ADAL" clId="{1A438B43-1DEF-422F-A759-3710D8E9AD42}" dt="2026-07-29T13:39:02.035" v="201" actId="2696"/>
        <pc:sldMkLst>
          <pc:docMk/>
          <pc:sldMk cId="1021460106" sldId="2147474195"/>
        </pc:sldMkLst>
      </pc:sldChg>
      <pc:sldChg chg="add del">
        <pc:chgData name="TODD, Kate (NHS HUMBER AND NORTH YORKSHIRE ICB - 03Q)" userId="2c970c38-0d2b-43fc-adb1-679bb8ee6459" providerId="ADAL" clId="{1A438B43-1DEF-422F-A759-3710D8E9AD42}" dt="2026-07-29T13:35:58.480" v="112" actId="2696"/>
        <pc:sldMkLst>
          <pc:docMk/>
          <pc:sldMk cId="1750127477" sldId="2147474195"/>
        </pc:sldMkLst>
      </pc:sldChg>
      <pc:sldChg chg="new del">
        <pc:chgData name="TODD, Kate (NHS HUMBER AND NORTH YORKSHIRE ICB - 03Q)" userId="2c970c38-0d2b-43fc-adb1-679bb8ee6459" providerId="ADAL" clId="{1A438B43-1DEF-422F-A759-3710D8E9AD42}" dt="2026-07-29T13:36:17.137" v="117" actId="680"/>
        <pc:sldMkLst>
          <pc:docMk/>
          <pc:sldMk cId="3760131111" sldId="2147474195"/>
        </pc:sldMkLst>
      </pc:sldChg>
      <pc:sldChg chg="add del">
        <pc:chgData name="TODD, Kate (NHS HUMBER AND NORTH YORKSHIRE ICB - 03Q)" userId="2c970c38-0d2b-43fc-adb1-679bb8ee6459" providerId="ADAL" clId="{1A438B43-1DEF-422F-A759-3710D8E9AD42}" dt="2026-07-29T13:37:27.256" v="123" actId="2890"/>
        <pc:sldMkLst>
          <pc:docMk/>
          <pc:sldMk cId="883821893" sldId="2147474196"/>
        </pc:sldMkLst>
      </pc:sldChg>
      <pc:sldChg chg="modSp add mod">
        <pc:chgData name="TODD, Kate (NHS HUMBER AND NORTH YORKSHIRE ICB - 03Q)" userId="2c970c38-0d2b-43fc-adb1-679bb8ee6459" providerId="ADAL" clId="{1A438B43-1DEF-422F-A759-3710D8E9AD42}" dt="2026-07-29T13:38:27.101" v="199" actId="20577"/>
        <pc:sldMkLst>
          <pc:docMk/>
          <pc:sldMk cId="3162109264" sldId="2147474196"/>
        </pc:sldMkLst>
        <pc:spChg chg="mod">
          <ac:chgData name="TODD, Kate (NHS HUMBER AND NORTH YORKSHIRE ICB - 03Q)" userId="2c970c38-0d2b-43fc-adb1-679bb8ee6459" providerId="ADAL" clId="{1A438B43-1DEF-422F-A759-3710D8E9AD42}" dt="2026-07-29T13:38:27.101" v="199" actId="20577"/>
          <ac:spMkLst>
            <pc:docMk/>
            <pc:sldMk cId="3162109264" sldId="2147474196"/>
            <ac:spMk id="5122" creationId="{2A42DB65-7C92-428D-AA25-7923D0FB88D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872C83-0D22-4C75-A3C9-C2E69EBD093C}"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GB"/>
        </a:p>
      </dgm:t>
    </dgm:pt>
    <dgm:pt modelId="{F74CCCE0-EA0B-4EF1-B731-C81423AC066B}">
      <dgm:prSet phldrT="[Text]"/>
      <dgm:spPr/>
      <dgm:t>
        <a:bodyPr/>
        <a:lstStyle/>
        <a:p>
          <a:r>
            <a:rPr lang="en-GB" dirty="0"/>
            <a:t>Jan – Sept ‘26</a:t>
          </a:r>
        </a:p>
      </dgm:t>
    </dgm:pt>
    <dgm:pt modelId="{5535D520-7E19-40C6-AF80-219779ABCCE4}" type="parTrans" cxnId="{497E0F95-AB8C-4739-A649-22A517B8A507}">
      <dgm:prSet/>
      <dgm:spPr/>
      <dgm:t>
        <a:bodyPr/>
        <a:lstStyle/>
        <a:p>
          <a:endParaRPr lang="en-GB"/>
        </a:p>
      </dgm:t>
    </dgm:pt>
    <dgm:pt modelId="{D9F759A9-3783-44FA-924D-8E35EE901872}" type="sibTrans" cxnId="{497E0F95-AB8C-4739-A649-22A517B8A507}">
      <dgm:prSet/>
      <dgm:spPr/>
      <dgm:t>
        <a:bodyPr/>
        <a:lstStyle/>
        <a:p>
          <a:endParaRPr lang="en-GB"/>
        </a:p>
      </dgm:t>
    </dgm:pt>
    <dgm:pt modelId="{AE8CEBD0-02DE-42B6-A062-D780D543D91B}">
      <dgm:prSet phldrT="[Text]" custT="1"/>
      <dgm:spPr/>
      <dgm:t>
        <a:bodyPr/>
        <a:lstStyle/>
        <a:p>
          <a:r>
            <a:rPr lang="en-GB" sz="1500" dirty="0"/>
            <a:t>Provider engagement/ market testing</a:t>
          </a:r>
        </a:p>
      </dgm:t>
    </dgm:pt>
    <dgm:pt modelId="{2406058A-B0FF-4D0D-B677-E17112DD6922}" type="parTrans" cxnId="{F8D732DB-D17F-4772-8D7B-F8668BA75B04}">
      <dgm:prSet/>
      <dgm:spPr/>
      <dgm:t>
        <a:bodyPr/>
        <a:lstStyle/>
        <a:p>
          <a:endParaRPr lang="en-GB"/>
        </a:p>
      </dgm:t>
    </dgm:pt>
    <dgm:pt modelId="{D142FE30-88F2-4AA4-870D-050D6A067918}" type="sibTrans" cxnId="{F8D732DB-D17F-4772-8D7B-F8668BA75B04}">
      <dgm:prSet/>
      <dgm:spPr/>
      <dgm:t>
        <a:bodyPr/>
        <a:lstStyle/>
        <a:p>
          <a:endParaRPr lang="en-GB"/>
        </a:p>
      </dgm:t>
    </dgm:pt>
    <dgm:pt modelId="{1F3200F5-F20A-45D5-B34F-0F566B0C8294}">
      <dgm:prSet phldrT="[Text]"/>
      <dgm:spPr/>
      <dgm:t>
        <a:bodyPr/>
        <a:lstStyle/>
        <a:p>
          <a:r>
            <a:rPr lang="en-GB" dirty="0"/>
            <a:t>October ‘26-February ‘27</a:t>
          </a:r>
        </a:p>
      </dgm:t>
    </dgm:pt>
    <dgm:pt modelId="{BF1655DB-4E90-4D75-970E-0FD69BCC7E47}" type="parTrans" cxnId="{895CE771-4A1A-4D72-A5FE-4B57F7B367CF}">
      <dgm:prSet/>
      <dgm:spPr/>
      <dgm:t>
        <a:bodyPr/>
        <a:lstStyle/>
        <a:p>
          <a:endParaRPr lang="en-GB"/>
        </a:p>
      </dgm:t>
    </dgm:pt>
    <dgm:pt modelId="{B19A17EE-E0D1-48F7-A6AF-7C60000DAD46}" type="sibTrans" cxnId="{895CE771-4A1A-4D72-A5FE-4B57F7B367CF}">
      <dgm:prSet/>
      <dgm:spPr/>
      <dgm:t>
        <a:bodyPr/>
        <a:lstStyle/>
        <a:p>
          <a:endParaRPr lang="en-GB"/>
        </a:p>
      </dgm:t>
    </dgm:pt>
    <dgm:pt modelId="{5E686560-D11D-4A9D-AF47-A93FAF2E0D6B}">
      <dgm:prSet phldrT="[Text]" custT="1"/>
      <dgm:spPr/>
      <dgm:t>
        <a:bodyPr/>
        <a:lstStyle/>
        <a:p>
          <a:r>
            <a:rPr lang="en-GB" sz="1500" dirty="0"/>
            <a:t>Finalise tender documents</a:t>
          </a:r>
        </a:p>
      </dgm:t>
    </dgm:pt>
    <dgm:pt modelId="{0FD93C30-A65E-48F5-AEA0-4500EAD14D85}" type="parTrans" cxnId="{B67A8723-8E9B-44F5-A534-B34D75906897}">
      <dgm:prSet/>
      <dgm:spPr/>
      <dgm:t>
        <a:bodyPr/>
        <a:lstStyle/>
        <a:p>
          <a:endParaRPr lang="en-GB"/>
        </a:p>
      </dgm:t>
    </dgm:pt>
    <dgm:pt modelId="{FE3EF13C-51B4-4B23-B1CD-A7E8F2565CA2}" type="sibTrans" cxnId="{B67A8723-8E9B-44F5-A534-B34D75906897}">
      <dgm:prSet/>
      <dgm:spPr/>
      <dgm:t>
        <a:bodyPr/>
        <a:lstStyle/>
        <a:p>
          <a:endParaRPr lang="en-GB"/>
        </a:p>
      </dgm:t>
    </dgm:pt>
    <dgm:pt modelId="{E9987291-0F87-47F8-AD0C-14C7814195EF}">
      <dgm:prSet phldrT="[Text]" custT="1"/>
      <dgm:spPr/>
      <dgm:t>
        <a:bodyPr/>
        <a:lstStyle/>
        <a:p>
          <a:r>
            <a:rPr lang="en-GB" sz="1500" dirty="0"/>
            <a:t>NYC sign off/governance</a:t>
          </a:r>
        </a:p>
      </dgm:t>
    </dgm:pt>
    <dgm:pt modelId="{82275ADC-1265-46B8-8014-01BE0B663945}" type="parTrans" cxnId="{4E223B87-013A-4F83-858D-60D6CF55B3F1}">
      <dgm:prSet/>
      <dgm:spPr/>
      <dgm:t>
        <a:bodyPr/>
        <a:lstStyle/>
        <a:p>
          <a:endParaRPr lang="en-GB"/>
        </a:p>
      </dgm:t>
    </dgm:pt>
    <dgm:pt modelId="{111D60D9-25BC-493E-A126-3645E2D0DBC7}" type="sibTrans" cxnId="{4E223B87-013A-4F83-858D-60D6CF55B3F1}">
      <dgm:prSet/>
      <dgm:spPr/>
      <dgm:t>
        <a:bodyPr/>
        <a:lstStyle/>
        <a:p>
          <a:endParaRPr lang="en-GB"/>
        </a:p>
      </dgm:t>
    </dgm:pt>
    <dgm:pt modelId="{5C3283BE-58DF-4389-B142-4D17929AC11B}">
      <dgm:prSet phldrT="[Text]"/>
      <dgm:spPr/>
      <dgm:t>
        <a:bodyPr/>
        <a:lstStyle/>
        <a:p>
          <a:r>
            <a:rPr lang="en-GB" dirty="0"/>
            <a:t>*Spring/Summer ‘27</a:t>
          </a:r>
        </a:p>
      </dgm:t>
    </dgm:pt>
    <dgm:pt modelId="{EA9BE960-82ED-4143-84B3-41E09BF4859C}" type="parTrans" cxnId="{88B25593-8536-44B2-A4A4-D0444527AEE9}">
      <dgm:prSet/>
      <dgm:spPr/>
      <dgm:t>
        <a:bodyPr/>
        <a:lstStyle/>
        <a:p>
          <a:endParaRPr lang="en-GB"/>
        </a:p>
      </dgm:t>
    </dgm:pt>
    <dgm:pt modelId="{570860EB-CCEE-462D-B5D8-B62B971D9A7A}" type="sibTrans" cxnId="{88B25593-8536-44B2-A4A4-D0444527AEE9}">
      <dgm:prSet/>
      <dgm:spPr/>
      <dgm:t>
        <a:bodyPr/>
        <a:lstStyle/>
        <a:p>
          <a:endParaRPr lang="en-GB"/>
        </a:p>
      </dgm:t>
    </dgm:pt>
    <dgm:pt modelId="{6A4D9A10-ECB0-4E86-A79A-D6A358664E8A}">
      <dgm:prSet phldrT="[Text]" custT="1"/>
      <dgm:spPr/>
      <dgm:t>
        <a:bodyPr/>
        <a:lstStyle/>
        <a:p>
          <a:r>
            <a:rPr lang="en-GB" sz="1500" dirty="0"/>
            <a:t>Tender period</a:t>
          </a:r>
        </a:p>
      </dgm:t>
    </dgm:pt>
    <dgm:pt modelId="{FC374418-194C-4ACC-97A7-21D70CD6EFAC}" type="parTrans" cxnId="{4664961F-E24C-4A30-977B-EEEE4E9D8CCE}">
      <dgm:prSet/>
      <dgm:spPr/>
      <dgm:t>
        <a:bodyPr/>
        <a:lstStyle/>
        <a:p>
          <a:endParaRPr lang="en-GB"/>
        </a:p>
      </dgm:t>
    </dgm:pt>
    <dgm:pt modelId="{C6D7BF33-0850-4AC9-9EED-67DBAB1C9F11}" type="sibTrans" cxnId="{4664961F-E24C-4A30-977B-EEEE4E9D8CCE}">
      <dgm:prSet/>
      <dgm:spPr/>
      <dgm:t>
        <a:bodyPr/>
        <a:lstStyle/>
        <a:p>
          <a:endParaRPr lang="en-GB"/>
        </a:p>
      </dgm:t>
    </dgm:pt>
    <dgm:pt modelId="{809C04DB-0B41-4C26-A0AF-B760D31D952C}">
      <dgm:prSet phldrT="[Text]" custT="1"/>
      <dgm:spPr/>
      <dgm:t>
        <a:bodyPr/>
        <a:lstStyle/>
        <a:p>
          <a:r>
            <a:rPr lang="en-GB" sz="1500" dirty="0"/>
            <a:t>Co-design of service specifications</a:t>
          </a:r>
        </a:p>
      </dgm:t>
    </dgm:pt>
    <dgm:pt modelId="{18B7A5F6-2172-4190-815C-EC254FA72532}" type="parTrans" cxnId="{34643649-DEAE-4999-8F74-C12D6CBE55BE}">
      <dgm:prSet/>
      <dgm:spPr/>
      <dgm:t>
        <a:bodyPr/>
        <a:lstStyle/>
        <a:p>
          <a:endParaRPr lang="en-GB"/>
        </a:p>
      </dgm:t>
    </dgm:pt>
    <dgm:pt modelId="{73D9A5B0-33F4-4F0C-B4FA-DC89446CF31D}" type="sibTrans" cxnId="{34643649-DEAE-4999-8F74-C12D6CBE55BE}">
      <dgm:prSet/>
      <dgm:spPr/>
      <dgm:t>
        <a:bodyPr/>
        <a:lstStyle/>
        <a:p>
          <a:endParaRPr lang="en-GB"/>
        </a:p>
      </dgm:t>
    </dgm:pt>
    <dgm:pt modelId="{C4831448-9F0A-4C3F-9C4E-E11CCB515932}">
      <dgm:prSet phldrT="[Text]" custT="1"/>
      <dgm:spPr/>
      <dgm:t>
        <a:bodyPr/>
        <a:lstStyle/>
        <a:p>
          <a:r>
            <a:rPr lang="en-GB" sz="1500" dirty="0"/>
            <a:t>Finalise contract</a:t>
          </a:r>
        </a:p>
      </dgm:t>
    </dgm:pt>
    <dgm:pt modelId="{00D5A867-397D-46BD-A338-54B85BAC56C9}" type="parTrans" cxnId="{0D6B1B70-2DD3-40AA-BDFC-EF55CAFD4A3C}">
      <dgm:prSet/>
      <dgm:spPr/>
      <dgm:t>
        <a:bodyPr/>
        <a:lstStyle/>
        <a:p>
          <a:endParaRPr lang="en-GB"/>
        </a:p>
      </dgm:t>
    </dgm:pt>
    <dgm:pt modelId="{E53239F9-D4FE-42BB-9E6A-7A65D1DD3039}" type="sibTrans" cxnId="{0D6B1B70-2DD3-40AA-BDFC-EF55CAFD4A3C}">
      <dgm:prSet/>
      <dgm:spPr/>
      <dgm:t>
        <a:bodyPr/>
        <a:lstStyle/>
        <a:p>
          <a:endParaRPr lang="en-GB"/>
        </a:p>
      </dgm:t>
    </dgm:pt>
    <dgm:pt modelId="{F25BF802-50BE-4020-9047-BD978935B00C}">
      <dgm:prSet phldrT="[Text]"/>
      <dgm:spPr/>
      <dgm:t>
        <a:bodyPr/>
        <a:lstStyle/>
        <a:p>
          <a:r>
            <a:rPr lang="en-GB" dirty="0"/>
            <a:t>October ’26</a:t>
          </a:r>
        </a:p>
      </dgm:t>
    </dgm:pt>
    <dgm:pt modelId="{09DF46D0-8155-4477-9618-630A6CDDBEB0}" type="parTrans" cxnId="{80E39A71-D36D-4933-B38A-D791584D1E56}">
      <dgm:prSet/>
      <dgm:spPr/>
      <dgm:t>
        <a:bodyPr/>
        <a:lstStyle/>
        <a:p>
          <a:endParaRPr lang="en-GB"/>
        </a:p>
      </dgm:t>
    </dgm:pt>
    <dgm:pt modelId="{FC140EC3-2673-4B2D-871D-ABB159C453AA}" type="sibTrans" cxnId="{80E39A71-D36D-4933-B38A-D791584D1E56}">
      <dgm:prSet/>
      <dgm:spPr/>
      <dgm:t>
        <a:bodyPr/>
        <a:lstStyle/>
        <a:p>
          <a:endParaRPr lang="en-GB"/>
        </a:p>
      </dgm:t>
    </dgm:pt>
    <dgm:pt modelId="{EC317F37-E7A3-4D66-B5F9-D97EA035716B}">
      <dgm:prSet phldrT="[Text]" custT="1"/>
      <dgm:spPr/>
      <dgm:t>
        <a:bodyPr/>
        <a:lstStyle/>
        <a:p>
          <a:r>
            <a:rPr lang="en-GB" sz="1500" dirty="0"/>
            <a:t>Confirm plans for procurement and communicate to the market</a:t>
          </a:r>
        </a:p>
      </dgm:t>
    </dgm:pt>
    <dgm:pt modelId="{6B3D0662-8593-4402-A7A1-A270DCF7CD80}" type="parTrans" cxnId="{D8E4379C-499B-46A4-BD99-6C9F732FC3F8}">
      <dgm:prSet/>
      <dgm:spPr/>
      <dgm:t>
        <a:bodyPr/>
        <a:lstStyle/>
        <a:p>
          <a:endParaRPr lang="en-GB"/>
        </a:p>
      </dgm:t>
    </dgm:pt>
    <dgm:pt modelId="{A5A0DEBF-9B36-4557-B786-E09393D26FE8}" type="sibTrans" cxnId="{D8E4379C-499B-46A4-BD99-6C9F732FC3F8}">
      <dgm:prSet/>
      <dgm:spPr/>
      <dgm:t>
        <a:bodyPr/>
        <a:lstStyle/>
        <a:p>
          <a:endParaRPr lang="en-GB"/>
        </a:p>
      </dgm:t>
    </dgm:pt>
    <dgm:pt modelId="{B2A33C9E-B3F1-4122-A1A7-AFC08D246747}">
      <dgm:prSet phldrT="[Text]"/>
      <dgm:spPr/>
      <dgm:t>
        <a:bodyPr/>
        <a:lstStyle/>
        <a:p>
          <a:r>
            <a:rPr lang="en-GB" dirty="0"/>
            <a:t>*Autumn ‘27</a:t>
          </a:r>
        </a:p>
      </dgm:t>
    </dgm:pt>
    <dgm:pt modelId="{611336C5-FFF4-4403-9F0A-21799110FCF5}" type="parTrans" cxnId="{FEAB155E-8B22-42FD-8DA5-BC9F060BF33C}">
      <dgm:prSet/>
      <dgm:spPr/>
      <dgm:t>
        <a:bodyPr/>
        <a:lstStyle/>
        <a:p>
          <a:endParaRPr lang="en-GB"/>
        </a:p>
      </dgm:t>
    </dgm:pt>
    <dgm:pt modelId="{2E4B32AB-E2C8-412A-8A69-ED5CC46EF4AE}" type="sibTrans" cxnId="{FEAB155E-8B22-42FD-8DA5-BC9F060BF33C}">
      <dgm:prSet/>
      <dgm:spPr/>
      <dgm:t>
        <a:bodyPr/>
        <a:lstStyle/>
        <a:p>
          <a:endParaRPr lang="en-GB"/>
        </a:p>
      </dgm:t>
    </dgm:pt>
    <dgm:pt modelId="{BE4F003C-1368-4B97-AF7E-14AD469A6B43}">
      <dgm:prSet phldrT="[Text]" custT="1"/>
      <dgm:spPr/>
      <dgm:t>
        <a:bodyPr/>
        <a:lstStyle/>
        <a:p>
          <a:r>
            <a:rPr lang="en-GB" sz="1500" dirty="0"/>
            <a:t>Confirm plans for current APL contracts</a:t>
          </a:r>
        </a:p>
      </dgm:t>
    </dgm:pt>
    <dgm:pt modelId="{9C1AEE54-C660-4E8E-851B-3E9715C9E385}" type="parTrans" cxnId="{934116D5-0608-42F5-91AF-F71E2A10247C}">
      <dgm:prSet/>
      <dgm:spPr/>
      <dgm:t>
        <a:bodyPr/>
        <a:lstStyle/>
        <a:p>
          <a:endParaRPr lang="en-GB"/>
        </a:p>
      </dgm:t>
    </dgm:pt>
    <dgm:pt modelId="{5DCC3101-5E4F-43FF-A12E-9C847C8DD12E}" type="sibTrans" cxnId="{934116D5-0608-42F5-91AF-F71E2A10247C}">
      <dgm:prSet/>
      <dgm:spPr/>
      <dgm:t>
        <a:bodyPr/>
        <a:lstStyle/>
        <a:p>
          <a:endParaRPr lang="en-GB"/>
        </a:p>
      </dgm:t>
    </dgm:pt>
    <dgm:pt modelId="{3475EBF1-EDA7-48DB-9DA6-C10F910D715A}">
      <dgm:prSet custT="1"/>
      <dgm:spPr/>
      <dgm:t>
        <a:bodyPr/>
        <a:lstStyle/>
        <a:p>
          <a:r>
            <a:rPr lang="en-GB" sz="1500" dirty="0"/>
            <a:t>Onboarding/ transition to new Contract</a:t>
          </a:r>
        </a:p>
      </dgm:t>
    </dgm:pt>
    <dgm:pt modelId="{4B11A858-8169-412D-AC03-17CFA1507294}" type="parTrans" cxnId="{AF51BDD8-80F3-4FE5-96D8-A7F012D303CE}">
      <dgm:prSet/>
      <dgm:spPr/>
      <dgm:t>
        <a:bodyPr/>
        <a:lstStyle/>
        <a:p>
          <a:endParaRPr lang="en-GB"/>
        </a:p>
      </dgm:t>
    </dgm:pt>
    <dgm:pt modelId="{8CDCA850-766F-4496-8811-475794C94A74}" type="sibTrans" cxnId="{AF51BDD8-80F3-4FE5-96D8-A7F012D303CE}">
      <dgm:prSet/>
      <dgm:spPr/>
      <dgm:t>
        <a:bodyPr/>
        <a:lstStyle/>
        <a:p>
          <a:endParaRPr lang="en-GB"/>
        </a:p>
      </dgm:t>
    </dgm:pt>
    <dgm:pt modelId="{FC39C472-2CD8-487B-BC56-3F3AA791A98C}">
      <dgm:prSet phldrT="[Text]" custT="1"/>
      <dgm:spPr/>
      <dgm:t>
        <a:bodyPr/>
        <a:lstStyle/>
        <a:p>
          <a:r>
            <a:rPr lang="en-GB" sz="1500" dirty="0"/>
            <a:t>Review/modify internal systems and processes</a:t>
          </a:r>
        </a:p>
      </dgm:t>
    </dgm:pt>
    <dgm:pt modelId="{75348A27-EE7D-4F03-BCB5-FEFAA437CA3A}" type="parTrans" cxnId="{66BBFF7F-7CAC-4E15-8466-57865BA46498}">
      <dgm:prSet/>
      <dgm:spPr/>
      <dgm:t>
        <a:bodyPr/>
        <a:lstStyle/>
        <a:p>
          <a:endParaRPr lang="en-GB"/>
        </a:p>
      </dgm:t>
    </dgm:pt>
    <dgm:pt modelId="{ABD5A2B8-42F0-4165-8372-C49CB14E7A6C}" type="sibTrans" cxnId="{66BBFF7F-7CAC-4E15-8466-57865BA46498}">
      <dgm:prSet/>
      <dgm:spPr/>
      <dgm:t>
        <a:bodyPr/>
        <a:lstStyle/>
        <a:p>
          <a:endParaRPr lang="en-GB"/>
        </a:p>
      </dgm:t>
    </dgm:pt>
    <dgm:pt modelId="{A798A0A8-3E88-4A8C-8EF7-5900BE1C8E8C}">
      <dgm:prSet phldrT="[Text]" custT="1"/>
      <dgm:spPr/>
      <dgm:t>
        <a:bodyPr/>
        <a:lstStyle/>
        <a:p>
          <a:r>
            <a:rPr lang="en-GB" sz="1500" dirty="0"/>
            <a:t>Draft contract</a:t>
          </a:r>
        </a:p>
      </dgm:t>
    </dgm:pt>
    <dgm:pt modelId="{2E56BF43-81DD-4B90-972A-2859B633AB91}" type="parTrans" cxnId="{8B0BF7E4-3C29-4517-BD77-2B1D37B4E9EB}">
      <dgm:prSet/>
      <dgm:spPr/>
      <dgm:t>
        <a:bodyPr/>
        <a:lstStyle/>
        <a:p>
          <a:endParaRPr lang="en-GB"/>
        </a:p>
      </dgm:t>
    </dgm:pt>
    <dgm:pt modelId="{BDECD615-7F18-4A1F-B640-6CC18265D6B6}" type="sibTrans" cxnId="{8B0BF7E4-3C29-4517-BD77-2B1D37B4E9EB}">
      <dgm:prSet/>
      <dgm:spPr/>
      <dgm:t>
        <a:bodyPr/>
        <a:lstStyle/>
        <a:p>
          <a:endParaRPr lang="en-GB"/>
        </a:p>
      </dgm:t>
    </dgm:pt>
    <dgm:pt modelId="{777EE19F-FBFE-43A1-871C-CA049C6D76CF}">
      <dgm:prSet phldrT="[Text]" custT="1"/>
      <dgm:spPr/>
      <dgm:t>
        <a:bodyPr/>
        <a:lstStyle/>
        <a:p>
          <a:r>
            <a:rPr lang="en-GB" sz="1500" dirty="0"/>
            <a:t>Cost of Care exercise</a:t>
          </a:r>
        </a:p>
      </dgm:t>
    </dgm:pt>
    <dgm:pt modelId="{CECE1569-1898-4F61-BA0B-592ABD1BC2F9}" type="parTrans" cxnId="{FD6D6229-22C9-4F2F-856F-4E149E26673B}">
      <dgm:prSet/>
      <dgm:spPr/>
      <dgm:t>
        <a:bodyPr/>
        <a:lstStyle/>
        <a:p>
          <a:endParaRPr lang="en-GB"/>
        </a:p>
      </dgm:t>
    </dgm:pt>
    <dgm:pt modelId="{BBD9431B-55F9-4D62-B992-31D7483AE3AD}" type="sibTrans" cxnId="{FD6D6229-22C9-4F2F-856F-4E149E26673B}">
      <dgm:prSet/>
      <dgm:spPr/>
      <dgm:t>
        <a:bodyPr/>
        <a:lstStyle/>
        <a:p>
          <a:endParaRPr lang="en-GB"/>
        </a:p>
      </dgm:t>
    </dgm:pt>
    <dgm:pt modelId="{20937B5C-A042-4139-8289-52150237562C}">
      <dgm:prSet custT="1"/>
      <dgm:spPr/>
      <dgm:t>
        <a:bodyPr/>
        <a:lstStyle/>
        <a:p>
          <a:r>
            <a:rPr lang="en-GB" sz="1500" dirty="0"/>
            <a:t>New contract starts</a:t>
          </a:r>
        </a:p>
      </dgm:t>
    </dgm:pt>
    <dgm:pt modelId="{5941220A-5D29-4CE3-8069-14F7AF752E71}" type="parTrans" cxnId="{5EF08080-3A2E-4683-A87A-CA22FB7F994D}">
      <dgm:prSet/>
      <dgm:spPr/>
      <dgm:t>
        <a:bodyPr/>
        <a:lstStyle/>
        <a:p>
          <a:endParaRPr lang="en-GB"/>
        </a:p>
      </dgm:t>
    </dgm:pt>
    <dgm:pt modelId="{9E21F3B2-C0F1-4499-A340-4B706533873F}" type="sibTrans" cxnId="{5EF08080-3A2E-4683-A87A-CA22FB7F994D}">
      <dgm:prSet/>
      <dgm:spPr/>
      <dgm:t>
        <a:bodyPr/>
        <a:lstStyle/>
        <a:p>
          <a:endParaRPr lang="en-GB"/>
        </a:p>
      </dgm:t>
    </dgm:pt>
    <dgm:pt modelId="{18A79F0D-4A36-4CBA-A0D5-AF8EFDFF262C}" type="pres">
      <dgm:prSet presAssocID="{28872C83-0D22-4C75-A3C9-C2E69EBD093C}" presName="Name0" presStyleCnt="0">
        <dgm:presLayoutVars>
          <dgm:dir/>
          <dgm:animLvl val="lvl"/>
          <dgm:resizeHandles val="exact"/>
        </dgm:presLayoutVars>
      </dgm:prSet>
      <dgm:spPr/>
    </dgm:pt>
    <dgm:pt modelId="{71660253-8C40-4287-8012-3A4600EA1DD2}" type="pres">
      <dgm:prSet presAssocID="{28872C83-0D22-4C75-A3C9-C2E69EBD093C}" presName="tSp" presStyleCnt="0"/>
      <dgm:spPr/>
    </dgm:pt>
    <dgm:pt modelId="{554E3B95-8247-4CFD-A3A4-A4E9F972E872}" type="pres">
      <dgm:prSet presAssocID="{28872C83-0D22-4C75-A3C9-C2E69EBD093C}" presName="bSp" presStyleCnt="0"/>
      <dgm:spPr/>
    </dgm:pt>
    <dgm:pt modelId="{948DD502-5582-48CA-B589-43B902785F0F}" type="pres">
      <dgm:prSet presAssocID="{28872C83-0D22-4C75-A3C9-C2E69EBD093C}" presName="process" presStyleCnt="0"/>
      <dgm:spPr/>
    </dgm:pt>
    <dgm:pt modelId="{33E43946-6A2D-4D19-8305-9904F104C524}" type="pres">
      <dgm:prSet presAssocID="{F74CCCE0-EA0B-4EF1-B731-C81423AC066B}" presName="composite1" presStyleCnt="0"/>
      <dgm:spPr/>
    </dgm:pt>
    <dgm:pt modelId="{B57AFCF6-429D-4279-A5F1-4D1E1ADF2442}" type="pres">
      <dgm:prSet presAssocID="{F74CCCE0-EA0B-4EF1-B731-C81423AC066B}" presName="dummyNode1" presStyleLbl="node1" presStyleIdx="0" presStyleCnt="5"/>
      <dgm:spPr/>
    </dgm:pt>
    <dgm:pt modelId="{FF634C03-B8F7-469E-8C14-EDA79EDEAE65}" type="pres">
      <dgm:prSet presAssocID="{F74CCCE0-EA0B-4EF1-B731-C81423AC066B}" presName="childNode1" presStyleLbl="bgAcc1" presStyleIdx="0" presStyleCnt="5" custScaleX="116885" custScaleY="170846" custLinFactNeighborX="493" custLinFactNeighborY="-20044">
        <dgm:presLayoutVars>
          <dgm:bulletEnabled val="1"/>
        </dgm:presLayoutVars>
      </dgm:prSet>
      <dgm:spPr/>
    </dgm:pt>
    <dgm:pt modelId="{D10F70CD-87D6-4F2E-8EF3-FAF11A307A68}" type="pres">
      <dgm:prSet presAssocID="{F74CCCE0-EA0B-4EF1-B731-C81423AC066B}" presName="childNode1tx" presStyleLbl="bgAcc1" presStyleIdx="0" presStyleCnt="5">
        <dgm:presLayoutVars>
          <dgm:bulletEnabled val="1"/>
        </dgm:presLayoutVars>
      </dgm:prSet>
      <dgm:spPr/>
    </dgm:pt>
    <dgm:pt modelId="{DD9940B7-9EB0-4BAD-BE2B-6C2908B13684}" type="pres">
      <dgm:prSet presAssocID="{F74CCCE0-EA0B-4EF1-B731-C81423AC066B}" presName="parentNode1" presStyleLbl="node1" presStyleIdx="0" presStyleCnt="5" custScaleX="74421" custLinFactNeighborX="58938" custLinFactNeighborY="32842">
        <dgm:presLayoutVars>
          <dgm:chMax val="1"/>
          <dgm:bulletEnabled val="1"/>
        </dgm:presLayoutVars>
      </dgm:prSet>
      <dgm:spPr/>
    </dgm:pt>
    <dgm:pt modelId="{BE4A02C3-BD9F-4617-9C46-65962CFE2D7C}" type="pres">
      <dgm:prSet presAssocID="{F74CCCE0-EA0B-4EF1-B731-C81423AC066B}" presName="connSite1" presStyleCnt="0"/>
      <dgm:spPr/>
    </dgm:pt>
    <dgm:pt modelId="{353196C3-2487-4881-827E-4D1FD7AC2EFF}" type="pres">
      <dgm:prSet presAssocID="{D9F759A9-3783-44FA-924D-8E35EE901872}" presName="Name9" presStyleLbl="sibTrans2D1" presStyleIdx="0" presStyleCnt="4"/>
      <dgm:spPr/>
    </dgm:pt>
    <dgm:pt modelId="{56575889-B3DF-47A6-B925-8F0AF3C4D25C}" type="pres">
      <dgm:prSet presAssocID="{F25BF802-50BE-4020-9047-BD978935B00C}" presName="composite2" presStyleCnt="0"/>
      <dgm:spPr/>
    </dgm:pt>
    <dgm:pt modelId="{C775E5FE-2772-4ED6-96F4-6025C7B8EBA3}" type="pres">
      <dgm:prSet presAssocID="{F25BF802-50BE-4020-9047-BD978935B00C}" presName="dummyNode2" presStyleLbl="node1" presStyleIdx="0" presStyleCnt="5"/>
      <dgm:spPr/>
    </dgm:pt>
    <dgm:pt modelId="{B7C172E6-8B39-4223-95EA-980A661B3850}" type="pres">
      <dgm:prSet presAssocID="{F25BF802-50BE-4020-9047-BD978935B00C}" presName="childNode2" presStyleLbl="bgAcc1" presStyleIdx="1" presStyleCnt="5" custScaleX="115892">
        <dgm:presLayoutVars>
          <dgm:bulletEnabled val="1"/>
        </dgm:presLayoutVars>
      </dgm:prSet>
      <dgm:spPr/>
    </dgm:pt>
    <dgm:pt modelId="{2999EE91-9695-40A5-B752-8DDD89A50B21}" type="pres">
      <dgm:prSet presAssocID="{F25BF802-50BE-4020-9047-BD978935B00C}" presName="childNode2tx" presStyleLbl="bgAcc1" presStyleIdx="1" presStyleCnt="5">
        <dgm:presLayoutVars>
          <dgm:bulletEnabled val="1"/>
        </dgm:presLayoutVars>
      </dgm:prSet>
      <dgm:spPr/>
    </dgm:pt>
    <dgm:pt modelId="{B3825AB5-03C4-4FAE-B29F-6640B58EF029}" type="pres">
      <dgm:prSet presAssocID="{F25BF802-50BE-4020-9047-BD978935B00C}" presName="parentNode2" presStyleLbl="node1" presStyleIdx="1" presStyleCnt="5">
        <dgm:presLayoutVars>
          <dgm:chMax val="0"/>
          <dgm:bulletEnabled val="1"/>
        </dgm:presLayoutVars>
      </dgm:prSet>
      <dgm:spPr/>
    </dgm:pt>
    <dgm:pt modelId="{CEFC8B80-54E5-46E1-9536-34DBDD7CD0F0}" type="pres">
      <dgm:prSet presAssocID="{F25BF802-50BE-4020-9047-BD978935B00C}" presName="connSite2" presStyleCnt="0"/>
      <dgm:spPr/>
    </dgm:pt>
    <dgm:pt modelId="{97F9F0E8-80C1-4511-BFA1-9B534A1F1B58}" type="pres">
      <dgm:prSet presAssocID="{FC140EC3-2673-4B2D-871D-ABB159C453AA}" presName="Name18" presStyleLbl="sibTrans2D1" presStyleIdx="1" presStyleCnt="4"/>
      <dgm:spPr/>
    </dgm:pt>
    <dgm:pt modelId="{893A4F30-B959-4217-B930-7C2E2A794A24}" type="pres">
      <dgm:prSet presAssocID="{1F3200F5-F20A-45D5-B34F-0F566B0C8294}" presName="composite1" presStyleCnt="0"/>
      <dgm:spPr/>
    </dgm:pt>
    <dgm:pt modelId="{201B5619-1224-44C2-B091-51BB3F706BA4}" type="pres">
      <dgm:prSet presAssocID="{1F3200F5-F20A-45D5-B34F-0F566B0C8294}" presName="dummyNode1" presStyleLbl="node1" presStyleIdx="1" presStyleCnt="5"/>
      <dgm:spPr/>
    </dgm:pt>
    <dgm:pt modelId="{9657814C-8471-4BD7-834E-E3A3BA11DAB6}" type="pres">
      <dgm:prSet presAssocID="{1F3200F5-F20A-45D5-B34F-0F566B0C8294}" presName="childNode1" presStyleLbl="bgAcc1" presStyleIdx="2" presStyleCnt="5" custScaleX="120275" custScaleY="167985" custLinFactNeighborX="-1014" custLinFactNeighborY="-18448">
        <dgm:presLayoutVars>
          <dgm:bulletEnabled val="1"/>
        </dgm:presLayoutVars>
      </dgm:prSet>
      <dgm:spPr/>
    </dgm:pt>
    <dgm:pt modelId="{0C10284D-FBD1-4C14-8B60-D1745B7942AE}" type="pres">
      <dgm:prSet presAssocID="{1F3200F5-F20A-45D5-B34F-0F566B0C8294}" presName="childNode1tx" presStyleLbl="bgAcc1" presStyleIdx="2" presStyleCnt="5">
        <dgm:presLayoutVars>
          <dgm:bulletEnabled val="1"/>
        </dgm:presLayoutVars>
      </dgm:prSet>
      <dgm:spPr/>
    </dgm:pt>
    <dgm:pt modelId="{2EA5F6C6-EE1A-4DF5-ABC5-2DCE6EF04CC9}" type="pres">
      <dgm:prSet presAssocID="{1F3200F5-F20A-45D5-B34F-0F566B0C8294}" presName="parentNode1" presStyleLbl="node1" presStyleIdx="2" presStyleCnt="5" custLinFactNeighborX="17268" custLinFactNeighborY="48443">
        <dgm:presLayoutVars>
          <dgm:chMax val="1"/>
          <dgm:bulletEnabled val="1"/>
        </dgm:presLayoutVars>
      </dgm:prSet>
      <dgm:spPr/>
    </dgm:pt>
    <dgm:pt modelId="{B9FE5DCD-1E51-41B3-B858-916E2984E69C}" type="pres">
      <dgm:prSet presAssocID="{1F3200F5-F20A-45D5-B34F-0F566B0C8294}" presName="connSite1" presStyleCnt="0"/>
      <dgm:spPr/>
    </dgm:pt>
    <dgm:pt modelId="{9425A02A-1801-48F4-98D4-4F69711DDD27}" type="pres">
      <dgm:prSet presAssocID="{B19A17EE-E0D1-48F7-A6AF-7C60000DAD46}" presName="Name9" presStyleLbl="sibTrans2D1" presStyleIdx="2" presStyleCnt="4"/>
      <dgm:spPr/>
    </dgm:pt>
    <dgm:pt modelId="{40B49227-7AEE-4005-9721-512A1811341F}" type="pres">
      <dgm:prSet presAssocID="{5C3283BE-58DF-4389-B142-4D17929AC11B}" presName="composite2" presStyleCnt="0"/>
      <dgm:spPr/>
    </dgm:pt>
    <dgm:pt modelId="{B51BA3FA-77CC-415F-A674-DF05A5EFEBA6}" type="pres">
      <dgm:prSet presAssocID="{5C3283BE-58DF-4389-B142-4D17929AC11B}" presName="dummyNode2" presStyleLbl="node1" presStyleIdx="2" presStyleCnt="5"/>
      <dgm:spPr/>
    </dgm:pt>
    <dgm:pt modelId="{56500569-FAA7-4FCD-BDA6-591D5B1D810D}" type="pres">
      <dgm:prSet presAssocID="{5C3283BE-58DF-4389-B142-4D17929AC11B}" presName="childNode2" presStyleLbl="bgAcc1" presStyleIdx="3" presStyleCnt="5" custScaleY="120528" custLinFactNeighborX="-1014" custLinFactNeighborY="5534">
        <dgm:presLayoutVars>
          <dgm:bulletEnabled val="1"/>
        </dgm:presLayoutVars>
      </dgm:prSet>
      <dgm:spPr/>
    </dgm:pt>
    <dgm:pt modelId="{8423BF1C-09F3-4A7C-B486-72289A2C8599}" type="pres">
      <dgm:prSet presAssocID="{5C3283BE-58DF-4389-B142-4D17929AC11B}" presName="childNode2tx" presStyleLbl="bgAcc1" presStyleIdx="3" presStyleCnt="5">
        <dgm:presLayoutVars>
          <dgm:bulletEnabled val="1"/>
        </dgm:presLayoutVars>
      </dgm:prSet>
      <dgm:spPr/>
    </dgm:pt>
    <dgm:pt modelId="{CA832B25-B49D-499B-8671-DA0DEDF4E5EA}" type="pres">
      <dgm:prSet presAssocID="{5C3283BE-58DF-4389-B142-4D17929AC11B}" presName="parentNode2" presStyleLbl="node1" presStyleIdx="3" presStyleCnt="5">
        <dgm:presLayoutVars>
          <dgm:chMax val="0"/>
          <dgm:bulletEnabled val="1"/>
        </dgm:presLayoutVars>
      </dgm:prSet>
      <dgm:spPr/>
    </dgm:pt>
    <dgm:pt modelId="{3C777BD3-BC8C-425E-BE7D-E9CF580DBDB4}" type="pres">
      <dgm:prSet presAssocID="{5C3283BE-58DF-4389-B142-4D17929AC11B}" presName="connSite2" presStyleCnt="0"/>
      <dgm:spPr/>
    </dgm:pt>
    <dgm:pt modelId="{A9A5CD6F-5FB8-46CE-9C34-9E5E02CDB2D3}" type="pres">
      <dgm:prSet presAssocID="{570860EB-CCEE-462D-B5D8-B62B971D9A7A}" presName="Name18" presStyleLbl="sibTrans2D1" presStyleIdx="3" presStyleCnt="4"/>
      <dgm:spPr/>
    </dgm:pt>
    <dgm:pt modelId="{BC0566DB-83A8-4D77-B03C-23F58D6F1504}" type="pres">
      <dgm:prSet presAssocID="{B2A33C9E-B3F1-4122-A1A7-AFC08D246747}" presName="composite1" presStyleCnt="0"/>
      <dgm:spPr/>
    </dgm:pt>
    <dgm:pt modelId="{2076BDB6-D7C2-4572-8C12-35A83115DA72}" type="pres">
      <dgm:prSet presAssocID="{B2A33C9E-B3F1-4122-A1A7-AFC08D246747}" presName="dummyNode1" presStyleLbl="node1" presStyleIdx="3" presStyleCnt="5"/>
      <dgm:spPr/>
    </dgm:pt>
    <dgm:pt modelId="{86DCEB6C-1481-424D-B852-25436EDADF15}" type="pres">
      <dgm:prSet presAssocID="{B2A33C9E-B3F1-4122-A1A7-AFC08D246747}" presName="childNode1" presStyleLbl="bgAcc1" presStyleIdx="4" presStyleCnt="5" custScaleY="120527">
        <dgm:presLayoutVars>
          <dgm:bulletEnabled val="1"/>
        </dgm:presLayoutVars>
      </dgm:prSet>
      <dgm:spPr/>
    </dgm:pt>
    <dgm:pt modelId="{1DAEFC6D-7B1E-46D9-981B-5A13E94FDCE5}" type="pres">
      <dgm:prSet presAssocID="{B2A33C9E-B3F1-4122-A1A7-AFC08D246747}" presName="childNode1tx" presStyleLbl="bgAcc1" presStyleIdx="4" presStyleCnt="5">
        <dgm:presLayoutVars>
          <dgm:bulletEnabled val="1"/>
        </dgm:presLayoutVars>
      </dgm:prSet>
      <dgm:spPr/>
    </dgm:pt>
    <dgm:pt modelId="{FCC2DAA5-1228-4695-B090-8FB59B56756E}" type="pres">
      <dgm:prSet presAssocID="{B2A33C9E-B3F1-4122-A1A7-AFC08D246747}" presName="parentNode1" presStyleLbl="node1" presStyleIdx="4" presStyleCnt="5" custLinFactNeighborX="620" custLinFactNeighborY="12481">
        <dgm:presLayoutVars>
          <dgm:chMax val="1"/>
          <dgm:bulletEnabled val="1"/>
        </dgm:presLayoutVars>
      </dgm:prSet>
      <dgm:spPr/>
    </dgm:pt>
    <dgm:pt modelId="{68DE74D2-C099-402B-B0E1-965B87AFC863}" type="pres">
      <dgm:prSet presAssocID="{B2A33C9E-B3F1-4122-A1A7-AFC08D246747}" presName="connSite1" presStyleCnt="0"/>
      <dgm:spPr/>
    </dgm:pt>
  </dgm:ptLst>
  <dgm:cxnLst>
    <dgm:cxn modelId="{93B0F314-350E-4B4D-9BDF-18CC0285FC02}" type="presOf" srcId="{A798A0A8-3E88-4A8C-8EF7-5900BE1C8E8C}" destId="{FF634C03-B8F7-469E-8C14-EDA79EDEAE65}" srcOrd="0" destOrd="3" presId="urn:microsoft.com/office/officeart/2005/8/layout/hProcess4"/>
    <dgm:cxn modelId="{0286851E-BAB0-4046-8C26-9C1E672950DF}" type="presOf" srcId="{28872C83-0D22-4C75-A3C9-C2E69EBD093C}" destId="{18A79F0D-4A36-4CBA-A0D5-AF8EFDFF262C}" srcOrd="0" destOrd="0" presId="urn:microsoft.com/office/officeart/2005/8/layout/hProcess4"/>
    <dgm:cxn modelId="{4664961F-E24C-4A30-977B-EEEE4E9D8CCE}" srcId="{5C3283BE-58DF-4389-B142-4D17929AC11B}" destId="{6A4D9A10-ECB0-4E86-A79A-D6A358664E8A}" srcOrd="0" destOrd="0" parTransId="{FC374418-194C-4ACC-97A7-21D70CD6EFAC}" sibTransId="{C6D7BF33-0850-4AC9-9EED-67DBAB1C9F11}"/>
    <dgm:cxn modelId="{B67A8723-8E9B-44F5-A534-B34D75906897}" srcId="{1F3200F5-F20A-45D5-B34F-0F566B0C8294}" destId="{5E686560-D11D-4A9D-AF47-A93FAF2E0D6B}" srcOrd="2" destOrd="0" parTransId="{0FD93C30-A65E-48F5-AEA0-4500EAD14D85}" sibTransId="{FE3EF13C-51B4-4B23-B1CD-A7E8F2565CA2}"/>
    <dgm:cxn modelId="{9CEBF827-99BC-417C-87F6-7F9CD4BDA3ED}" type="presOf" srcId="{BE4F003C-1368-4B97-AF7E-14AD469A6B43}" destId="{0C10284D-FBD1-4C14-8B60-D1745B7942AE}" srcOrd="1" destOrd="1" presId="urn:microsoft.com/office/officeart/2005/8/layout/hProcess4"/>
    <dgm:cxn modelId="{FD6D6229-22C9-4F2F-856F-4E149E26673B}" srcId="{F74CCCE0-EA0B-4EF1-B731-C81423AC066B}" destId="{777EE19F-FBFE-43A1-871C-CA049C6D76CF}" srcOrd="1" destOrd="0" parTransId="{CECE1569-1898-4F61-BA0B-592ABD1BC2F9}" sibTransId="{BBD9431B-55F9-4D62-B992-31D7483AE3AD}"/>
    <dgm:cxn modelId="{1B0E3B37-3EBD-48D9-89C0-DCF3162EBA11}" type="presOf" srcId="{C4831448-9F0A-4C3F-9C4E-E11CCB515932}" destId="{0C10284D-FBD1-4C14-8B60-D1745B7942AE}" srcOrd="1" destOrd="0" presId="urn:microsoft.com/office/officeart/2005/8/layout/hProcess4"/>
    <dgm:cxn modelId="{228CEA39-5068-4613-A752-1324B6E121C4}" type="presOf" srcId="{6A4D9A10-ECB0-4E86-A79A-D6A358664E8A}" destId="{56500569-FAA7-4FCD-BDA6-591D5B1D810D}" srcOrd="0" destOrd="0" presId="urn:microsoft.com/office/officeart/2005/8/layout/hProcess4"/>
    <dgm:cxn modelId="{CA19BE5B-47D9-4146-8197-CC52EC34DBBA}" type="presOf" srcId="{D9F759A9-3783-44FA-924D-8E35EE901872}" destId="{353196C3-2487-4881-827E-4D1FD7AC2EFF}" srcOrd="0" destOrd="0" presId="urn:microsoft.com/office/officeart/2005/8/layout/hProcess4"/>
    <dgm:cxn modelId="{FEAB155E-8B22-42FD-8DA5-BC9F060BF33C}" srcId="{28872C83-0D22-4C75-A3C9-C2E69EBD093C}" destId="{B2A33C9E-B3F1-4122-A1A7-AFC08D246747}" srcOrd="4" destOrd="0" parTransId="{611336C5-FFF4-4403-9F0A-21799110FCF5}" sibTransId="{2E4B32AB-E2C8-412A-8A69-ED5CC46EF4AE}"/>
    <dgm:cxn modelId="{75B89D5E-B96A-4CA8-B679-329FB12B0DBF}" type="presOf" srcId="{AE8CEBD0-02DE-42B6-A062-D780D543D91B}" destId="{D10F70CD-87D6-4F2E-8EF3-FAF11A307A68}" srcOrd="1" destOrd="0" presId="urn:microsoft.com/office/officeart/2005/8/layout/hProcess4"/>
    <dgm:cxn modelId="{34643649-DEAE-4999-8F74-C12D6CBE55BE}" srcId="{F74CCCE0-EA0B-4EF1-B731-C81423AC066B}" destId="{809C04DB-0B41-4C26-A0AF-B760D31D952C}" srcOrd="2" destOrd="0" parTransId="{18B7A5F6-2172-4190-815C-EC254FA72532}" sibTransId="{73D9A5B0-33F4-4F0C-B4FA-DC89446CF31D}"/>
    <dgm:cxn modelId="{953B6F4E-A5F8-4ABE-B14E-27D837E33989}" type="presOf" srcId="{809C04DB-0B41-4C26-A0AF-B760D31D952C}" destId="{D10F70CD-87D6-4F2E-8EF3-FAF11A307A68}" srcOrd="1" destOrd="2" presId="urn:microsoft.com/office/officeart/2005/8/layout/hProcess4"/>
    <dgm:cxn modelId="{0D6B1B70-2DD3-40AA-BDFC-EF55CAFD4A3C}" srcId="{1F3200F5-F20A-45D5-B34F-0F566B0C8294}" destId="{C4831448-9F0A-4C3F-9C4E-E11CCB515932}" srcOrd="0" destOrd="0" parTransId="{00D5A867-397D-46BD-A338-54B85BAC56C9}" sibTransId="{E53239F9-D4FE-42BB-9E6A-7A65D1DD3039}"/>
    <dgm:cxn modelId="{F5F57D70-51D4-4875-B4AE-31B2DF0D14C2}" type="presOf" srcId="{20937B5C-A042-4139-8289-52150237562C}" destId="{86DCEB6C-1481-424D-B852-25436EDADF15}" srcOrd="0" destOrd="0" presId="urn:microsoft.com/office/officeart/2005/8/layout/hProcess4"/>
    <dgm:cxn modelId="{80E39A71-D36D-4933-B38A-D791584D1E56}" srcId="{28872C83-0D22-4C75-A3C9-C2E69EBD093C}" destId="{F25BF802-50BE-4020-9047-BD978935B00C}" srcOrd="1" destOrd="0" parTransId="{09DF46D0-8155-4477-9618-630A6CDDBEB0}" sibTransId="{FC140EC3-2673-4B2D-871D-ABB159C453AA}"/>
    <dgm:cxn modelId="{895CE771-4A1A-4D72-A5FE-4B57F7B367CF}" srcId="{28872C83-0D22-4C75-A3C9-C2E69EBD093C}" destId="{1F3200F5-F20A-45D5-B34F-0F566B0C8294}" srcOrd="2" destOrd="0" parTransId="{BF1655DB-4E90-4D75-970E-0FD69BCC7E47}" sibTransId="{B19A17EE-E0D1-48F7-A6AF-7C60000DAD46}"/>
    <dgm:cxn modelId="{E9F6F153-8057-4AF2-A33D-2D7E610D4EC8}" type="presOf" srcId="{1F3200F5-F20A-45D5-B34F-0F566B0C8294}" destId="{2EA5F6C6-EE1A-4DF5-ABC5-2DCE6EF04CC9}" srcOrd="0" destOrd="0" presId="urn:microsoft.com/office/officeart/2005/8/layout/hProcess4"/>
    <dgm:cxn modelId="{0C792B56-99D1-4884-8D85-6A530D46B1D6}" type="presOf" srcId="{5C3283BE-58DF-4389-B142-4D17929AC11B}" destId="{CA832B25-B49D-499B-8671-DA0DEDF4E5EA}" srcOrd="0" destOrd="0" presId="urn:microsoft.com/office/officeart/2005/8/layout/hProcess4"/>
    <dgm:cxn modelId="{2A15367A-806D-4389-8BF6-44B0ABDBAF7D}" type="presOf" srcId="{F25BF802-50BE-4020-9047-BD978935B00C}" destId="{B3825AB5-03C4-4FAE-B29F-6640B58EF029}" srcOrd="0" destOrd="0" presId="urn:microsoft.com/office/officeart/2005/8/layout/hProcess4"/>
    <dgm:cxn modelId="{2CAC615A-925A-4CF6-B2BB-1DB1AFFCF475}" type="presOf" srcId="{6A4D9A10-ECB0-4E86-A79A-D6A358664E8A}" destId="{8423BF1C-09F3-4A7C-B486-72289A2C8599}" srcOrd="1" destOrd="0" presId="urn:microsoft.com/office/officeart/2005/8/layout/hProcess4"/>
    <dgm:cxn modelId="{66BBFF7F-7CAC-4E15-8466-57865BA46498}" srcId="{5C3283BE-58DF-4389-B142-4D17929AC11B}" destId="{FC39C472-2CD8-487B-BC56-3F3AA791A98C}" srcOrd="1" destOrd="0" parTransId="{75348A27-EE7D-4F03-BCB5-FEFAA437CA3A}" sibTransId="{ABD5A2B8-42F0-4165-8372-C49CB14E7A6C}"/>
    <dgm:cxn modelId="{5EF08080-3A2E-4683-A87A-CA22FB7F994D}" srcId="{B2A33C9E-B3F1-4122-A1A7-AFC08D246747}" destId="{20937B5C-A042-4139-8289-52150237562C}" srcOrd="0" destOrd="0" parTransId="{5941220A-5D29-4CE3-8069-14F7AF752E71}" sibTransId="{9E21F3B2-C0F1-4499-A340-4B706533873F}"/>
    <dgm:cxn modelId="{74446381-1017-4DB3-83FF-D49AC7BAC641}" type="presOf" srcId="{20937B5C-A042-4139-8289-52150237562C}" destId="{1DAEFC6D-7B1E-46D9-981B-5A13E94FDCE5}" srcOrd="1" destOrd="0" presId="urn:microsoft.com/office/officeart/2005/8/layout/hProcess4"/>
    <dgm:cxn modelId="{CAC0C583-064E-4298-B1E8-BE129B59C6E4}" type="presOf" srcId="{AE8CEBD0-02DE-42B6-A062-D780D543D91B}" destId="{FF634C03-B8F7-469E-8C14-EDA79EDEAE65}" srcOrd="0" destOrd="0" presId="urn:microsoft.com/office/officeart/2005/8/layout/hProcess4"/>
    <dgm:cxn modelId="{4E223B87-013A-4F83-858D-60D6CF55B3F1}" srcId="{1F3200F5-F20A-45D5-B34F-0F566B0C8294}" destId="{E9987291-0F87-47F8-AD0C-14C7814195EF}" srcOrd="3" destOrd="0" parTransId="{82275ADC-1265-46B8-8014-01BE0B663945}" sibTransId="{111D60D9-25BC-493E-A126-3645E2D0DBC7}"/>
    <dgm:cxn modelId="{188C0F88-97AD-49C6-9E53-A33C3B89DD6F}" type="presOf" srcId="{EC317F37-E7A3-4D66-B5F9-D97EA035716B}" destId="{B7C172E6-8B39-4223-95EA-980A661B3850}" srcOrd="0" destOrd="0" presId="urn:microsoft.com/office/officeart/2005/8/layout/hProcess4"/>
    <dgm:cxn modelId="{FEEC0289-E3F6-4C5E-95CA-FDB7E72A17AE}" type="presOf" srcId="{B19A17EE-E0D1-48F7-A6AF-7C60000DAD46}" destId="{9425A02A-1801-48F4-98D4-4F69711DDD27}" srcOrd="0" destOrd="0" presId="urn:microsoft.com/office/officeart/2005/8/layout/hProcess4"/>
    <dgm:cxn modelId="{11D10691-C073-4450-9F4C-49BECB4597A3}" type="presOf" srcId="{FC39C472-2CD8-487B-BC56-3F3AA791A98C}" destId="{56500569-FAA7-4FCD-BDA6-591D5B1D810D}" srcOrd="0" destOrd="1" presId="urn:microsoft.com/office/officeart/2005/8/layout/hProcess4"/>
    <dgm:cxn modelId="{88B25593-8536-44B2-A4A4-D0444527AEE9}" srcId="{28872C83-0D22-4C75-A3C9-C2E69EBD093C}" destId="{5C3283BE-58DF-4389-B142-4D17929AC11B}" srcOrd="3" destOrd="0" parTransId="{EA9BE960-82ED-4143-84B3-41E09BF4859C}" sibTransId="{570860EB-CCEE-462D-B5D8-B62B971D9A7A}"/>
    <dgm:cxn modelId="{497E0F95-AB8C-4739-A649-22A517B8A507}" srcId="{28872C83-0D22-4C75-A3C9-C2E69EBD093C}" destId="{F74CCCE0-EA0B-4EF1-B731-C81423AC066B}" srcOrd="0" destOrd="0" parTransId="{5535D520-7E19-40C6-AF80-219779ABCCE4}" sibTransId="{D9F759A9-3783-44FA-924D-8E35EE901872}"/>
    <dgm:cxn modelId="{CBF81098-C8B4-4875-B4FA-EF9EDC2EC815}" type="presOf" srcId="{F74CCCE0-EA0B-4EF1-B731-C81423AC066B}" destId="{DD9940B7-9EB0-4BAD-BE2B-6C2908B13684}" srcOrd="0" destOrd="0" presId="urn:microsoft.com/office/officeart/2005/8/layout/hProcess4"/>
    <dgm:cxn modelId="{D8E4379C-499B-46A4-BD99-6C9F732FC3F8}" srcId="{F25BF802-50BE-4020-9047-BD978935B00C}" destId="{EC317F37-E7A3-4D66-B5F9-D97EA035716B}" srcOrd="0" destOrd="0" parTransId="{6B3D0662-8593-4402-A7A1-A270DCF7CD80}" sibTransId="{A5A0DEBF-9B36-4557-B786-E09393D26FE8}"/>
    <dgm:cxn modelId="{46DE839E-D9B8-436A-93B4-EEF6D4074B35}" type="presOf" srcId="{809C04DB-0B41-4C26-A0AF-B760D31D952C}" destId="{FF634C03-B8F7-469E-8C14-EDA79EDEAE65}" srcOrd="0" destOrd="2" presId="urn:microsoft.com/office/officeart/2005/8/layout/hProcess4"/>
    <dgm:cxn modelId="{7E106CA2-2B7C-4FA6-AD65-9B9EA323EF8A}" type="presOf" srcId="{570860EB-CCEE-462D-B5D8-B62B971D9A7A}" destId="{A9A5CD6F-5FB8-46CE-9C34-9E5E02CDB2D3}" srcOrd="0" destOrd="0" presId="urn:microsoft.com/office/officeart/2005/8/layout/hProcess4"/>
    <dgm:cxn modelId="{E63F7CA3-89DD-48CD-A536-DF0378A38D6F}" type="presOf" srcId="{777EE19F-FBFE-43A1-871C-CA049C6D76CF}" destId="{D10F70CD-87D6-4F2E-8EF3-FAF11A307A68}" srcOrd="1" destOrd="1" presId="urn:microsoft.com/office/officeart/2005/8/layout/hProcess4"/>
    <dgm:cxn modelId="{67E6BFA6-7626-41CA-AC04-6C9BC95A34EF}" type="presOf" srcId="{E9987291-0F87-47F8-AD0C-14C7814195EF}" destId="{9657814C-8471-4BD7-834E-E3A3BA11DAB6}" srcOrd="0" destOrd="3" presId="urn:microsoft.com/office/officeart/2005/8/layout/hProcess4"/>
    <dgm:cxn modelId="{6678E0B3-88C8-4DCB-80B7-3651A5D82D67}" type="presOf" srcId="{777EE19F-FBFE-43A1-871C-CA049C6D76CF}" destId="{FF634C03-B8F7-469E-8C14-EDA79EDEAE65}" srcOrd="0" destOrd="1" presId="urn:microsoft.com/office/officeart/2005/8/layout/hProcess4"/>
    <dgm:cxn modelId="{E9FFADC0-83CF-4DCD-A599-107B6AEA9DD3}" type="presOf" srcId="{A798A0A8-3E88-4A8C-8EF7-5900BE1C8E8C}" destId="{D10F70CD-87D6-4F2E-8EF3-FAF11A307A68}" srcOrd="1" destOrd="3" presId="urn:microsoft.com/office/officeart/2005/8/layout/hProcess4"/>
    <dgm:cxn modelId="{E1C25CC6-1D3C-440C-B099-05C0D61B033C}" type="presOf" srcId="{FC140EC3-2673-4B2D-871D-ABB159C453AA}" destId="{97F9F0E8-80C1-4511-BFA1-9B534A1F1B58}" srcOrd="0" destOrd="0" presId="urn:microsoft.com/office/officeart/2005/8/layout/hProcess4"/>
    <dgm:cxn modelId="{DF64CCC8-F61A-4535-BE6A-F337A258DFB5}" type="presOf" srcId="{B2A33C9E-B3F1-4122-A1A7-AFC08D246747}" destId="{FCC2DAA5-1228-4695-B090-8FB59B56756E}" srcOrd="0" destOrd="0" presId="urn:microsoft.com/office/officeart/2005/8/layout/hProcess4"/>
    <dgm:cxn modelId="{F48FB5CF-243F-457A-A9F4-BCE6AFD6A0E3}" type="presOf" srcId="{3475EBF1-EDA7-48DB-9DA6-C10F910D715A}" destId="{86DCEB6C-1481-424D-B852-25436EDADF15}" srcOrd="0" destOrd="1" presId="urn:microsoft.com/office/officeart/2005/8/layout/hProcess4"/>
    <dgm:cxn modelId="{5F4DD1D1-26AB-4505-A345-FB23713C8352}" type="presOf" srcId="{3475EBF1-EDA7-48DB-9DA6-C10F910D715A}" destId="{1DAEFC6D-7B1E-46D9-981B-5A13E94FDCE5}" srcOrd="1" destOrd="1" presId="urn:microsoft.com/office/officeart/2005/8/layout/hProcess4"/>
    <dgm:cxn modelId="{8C4F47D4-FB46-4B6C-9EE9-ECF94760BDD3}" type="presOf" srcId="{FC39C472-2CD8-487B-BC56-3F3AA791A98C}" destId="{8423BF1C-09F3-4A7C-B486-72289A2C8599}" srcOrd="1" destOrd="1" presId="urn:microsoft.com/office/officeart/2005/8/layout/hProcess4"/>
    <dgm:cxn modelId="{934116D5-0608-42F5-91AF-F71E2A10247C}" srcId="{1F3200F5-F20A-45D5-B34F-0F566B0C8294}" destId="{BE4F003C-1368-4B97-AF7E-14AD469A6B43}" srcOrd="1" destOrd="0" parTransId="{9C1AEE54-C660-4E8E-851B-3E9715C9E385}" sibTransId="{5DCC3101-5E4F-43FF-A12E-9C847C8DD12E}"/>
    <dgm:cxn modelId="{804667D6-F8C1-4A09-B226-0EECFF1963BC}" type="presOf" srcId="{5E686560-D11D-4A9D-AF47-A93FAF2E0D6B}" destId="{9657814C-8471-4BD7-834E-E3A3BA11DAB6}" srcOrd="0" destOrd="2" presId="urn:microsoft.com/office/officeart/2005/8/layout/hProcess4"/>
    <dgm:cxn modelId="{77C76CD6-F53F-4013-BDA7-D7EB39067F1B}" type="presOf" srcId="{C4831448-9F0A-4C3F-9C4E-E11CCB515932}" destId="{9657814C-8471-4BD7-834E-E3A3BA11DAB6}" srcOrd="0" destOrd="0" presId="urn:microsoft.com/office/officeart/2005/8/layout/hProcess4"/>
    <dgm:cxn modelId="{AF51BDD8-80F3-4FE5-96D8-A7F012D303CE}" srcId="{B2A33C9E-B3F1-4122-A1A7-AFC08D246747}" destId="{3475EBF1-EDA7-48DB-9DA6-C10F910D715A}" srcOrd="1" destOrd="0" parTransId="{4B11A858-8169-412D-AC03-17CFA1507294}" sibTransId="{8CDCA850-766F-4496-8811-475794C94A74}"/>
    <dgm:cxn modelId="{F8D732DB-D17F-4772-8D7B-F8668BA75B04}" srcId="{F74CCCE0-EA0B-4EF1-B731-C81423AC066B}" destId="{AE8CEBD0-02DE-42B6-A062-D780D543D91B}" srcOrd="0" destOrd="0" parTransId="{2406058A-B0FF-4D0D-B677-E17112DD6922}" sibTransId="{D142FE30-88F2-4AA4-870D-050D6A067918}"/>
    <dgm:cxn modelId="{8B0BF7E4-3C29-4517-BD77-2B1D37B4E9EB}" srcId="{F74CCCE0-EA0B-4EF1-B731-C81423AC066B}" destId="{A798A0A8-3E88-4A8C-8EF7-5900BE1C8E8C}" srcOrd="3" destOrd="0" parTransId="{2E56BF43-81DD-4B90-972A-2859B633AB91}" sibTransId="{BDECD615-7F18-4A1F-B640-6CC18265D6B6}"/>
    <dgm:cxn modelId="{05A26AEB-AF0B-4D96-A440-06B252145228}" type="presOf" srcId="{E9987291-0F87-47F8-AD0C-14C7814195EF}" destId="{0C10284D-FBD1-4C14-8B60-D1745B7942AE}" srcOrd="1" destOrd="3" presId="urn:microsoft.com/office/officeart/2005/8/layout/hProcess4"/>
    <dgm:cxn modelId="{47EA17F5-9CD7-4A06-9A19-7087843BFDB3}" type="presOf" srcId="{5E686560-D11D-4A9D-AF47-A93FAF2E0D6B}" destId="{0C10284D-FBD1-4C14-8B60-D1745B7942AE}" srcOrd="1" destOrd="2" presId="urn:microsoft.com/office/officeart/2005/8/layout/hProcess4"/>
    <dgm:cxn modelId="{4402B7F7-4788-4634-822B-1F66D920C842}" type="presOf" srcId="{BE4F003C-1368-4B97-AF7E-14AD469A6B43}" destId="{9657814C-8471-4BD7-834E-E3A3BA11DAB6}" srcOrd="0" destOrd="1" presId="urn:microsoft.com/office/officeart/2005/8/layout/hProcess4"/>
    <dgm:cxn modelId="{4BAFC3FA-87B8-4920-96F6-BF3474951745}" type="presOf" srcId="{EC317F37-E7A3-4D66-B5F9-D97EA035716B}" destId="{2999EE91-9695-40A5-B752-8DDD89A50B21}" srcOrd="1" destOrd="0" presId="urn:microsoft.com/office/officeart/2005/8/layout/hProcess4"/>
    <dgm:cxn modelId="{2DFCEFD2-7F25-4001-B267-FF4559A3A63A}" type="presParOf" srcId="{18A79F0D-4A36-4CBA-A0D5-AF8EFDFF262C}" destId="{71660253-8C40-4287-8012-3A4600EA1DD2}" srcOrd="0" destOrd="0" presId="urn:microsoft.com/office/officeart/2005/8/layout/hProcess4"/>
    <dgm:cxn modelId="{B3A4DD71-8F41-44D3-9077-184AC966AA52}" type="presParOf" srcId="{18A79F0D-4A36-4CBA-A0D5-AF8EFDFF262C}" destId="{554E3B95-8247-4CFD-A3A4-A4E9F972E872}" srcOrd="1" destOrd="0" presId="urn:microsoft.com/office/officeart/2005/8/layout/hProcess4"/>
    <dgm:cxn modelId="{A2B983A8-E1CD-4427-BF85-7FE2412B7F85}" type="presParOf" srcId="{18A79F0D-4A36-4CBA-A0D5-AF8EFDFF262C}" destId="{948DD502-5582-48CA-B589-43B902785F0F}" srcOrd="2" destOrd="0" presId="urn:microsoft.com/office/officeart/2005/8/layout/hProcess4"/>
    <dgm:cxn modelId="{A6CD562B-444E-4D0E-B057-C525239CF7EA}" type="presParOf" srcId="{948DD502-5582-48CA-B589-43B902785F0F}" destId="{33E43946-6A2D-4D19-8305-9904F104C524}" srcOrd="0" destOrd="0" presId="urn:microsoft.com/office/officeart/2005/8/layout/hProcess4"/>
    <dgm:cxn modelId="{83F3030D-7F5D-4423-A991-357DA82C4E39}" type="presParOf" srcId="{33E43946-6A2D-4D19-8305-9904F104C524}" destId="{B57AFCF6-429D-4279-A5F1-4D1E1ADF2442}" srcOrd="0" destOrd="0" presId="urn:microsoft.com/office/officeart/2005/8/layout/hProcess4"/>
    <dgm:cxn modelId="{BE17E7C3-F544-4CC9-A059-E014BD248302}" type="presParOf" srcId="{33E43946-6A2D-4D19-8305-9904F104C524}" destId="{FF634C03-B8F7-469E-8C14-EDA79EDEAE65}" srcOrd="1" destOrd="0" presId="urn:microsoft.com/office/officeart/2005/8/layout/hProcess4"/>
    <dgm:cxn modelId="{F059BA8F-419E-47A6-93D5-AA2FAA387510}" type="presParOf" srcId="{33E43946-6A2D-4D19-8305-9904F104C524}" destId="{D10F70CD-87D6-4F2E-8EF3-FAF11A307A68}" srcOrd="2" destOrd="0" presId="urn:microsoft.com/office/officeart/2005/8/layout/hProcess4"/>
    <dgm:cxn modelId="{DE218DA0-4690-49D2-A466-032853B8CFE8}" type="presParOf" srcId="{33E43946-6A2D-4D19-8305-9904F104C524}" destId="{DD9940B7-9EB0-4BAD-BE2B-6C2908B13684}" srcOrd="3" destOrd="0" presId="urn:microsoft.com/office/officeart/2005/8/layout/hProcess4"/>
    <dgm:cxn modelId="{C0E75AFA-FB9B-423E-A37D-CC215DE651E6}" type="presParOf" srcId="{33E43946-6A2D-4D19-8305-9904F104C524}" destId="{BE4A02C3-BD9F-4617-9C46-65962CFE2D7C}" srcOrd="4" destOrd="0" presId="urn:microsoft.com/office/officeart/2005/8/layout/hProcess4"/>
    <dgm:cxn modelId="{1BD4B6FA-BFA1-4862-B8F6-A3FFC2FEE6F9}" type="presParOf" srcId="{948DD502-5582-48CA-B589-43B902785F0F}" destId="{353196C3-2487-4881-827E-4D1FD7AC2EFF}" srcOrd="1" destOrd="0" presId="urn:microsoft.com/office/officeart/2005/8/layout/hProcess4"/>
    <dgm:cxn modelId="{C25C440A-486C-4765-8FB3-02B926908F41}" type="presParOf" srcId="{948DD502-5582-48CA-B589-43B902785F0F}" destId="{56575889-B3DF-47A6-B925-8F0AF3C4D25C}" srcOrd="2" destOrd="0" presId="urn:microsoft.com/office/officeart/2005/8/layout/hProcess4"/>
    <dgm:cxn modelId="{9FBB49F6-3DCD-45F0-A903-12C0DBEDF019}" type="presParOf" srcId="{56575889-B3DF-47A6-B925-8F0AF3C4D25C}" destId="{C775E5FE-2772-4ED6-96F4-6025C7B8EBA3}" srcOrd="0" destOrd="0" presId="urn:microsoft.com/office/officeart/2005/8/layout/hProcess4"/>
    <dgm:cxn modelId="{DB3BF26F-1FF4-422D-9FA0-EB8FA5120338}" type="presParOf" srcId="{56575889-B3DF-47A6-B925-8F0AF3C4D25C}" destId="{B7C172E6-8B39-4223-95EA-980A661B3850}" srcOrd="1" destOrd="0" presId="urn:microsoft.com/office/officeart/2005/8/layout/hProcess4"/>
    <dgm:cxn modelId="{745BC8FB-4381-4718-B8EA-1A4796F44AAB}" type="presParOf" srcId="{56575889-B3DF-47A6-B925-8F0AF3C4D25C}" destId="{2999EE91-9695-40A5-B752-8DDD89A50B21}" srcOrd="2" destOrd="0" presId="urn:microsoft.com/office/officeart/2005/8/layout/hProcess4"/>
    <dgm:cxn modelId="{069A6EF5-A0B4-4FF8-9CFC-2397FD37D1A4}" type="presParOf" srcId="{56575889-B3DF-47A6-B925-8F0AF3C4D25C}" destId="{B3825AB5-03C4-4FAE-B29F-6640B58EF029}" srcOrd="3" destOrd="0" presId="urn:microsoft.com/office/officeart/2005/8/layout/hProcess4"/>
    <dgm:cxn modelId="{81E4E852-7A7D-4598-9B7C-B60EF7F0CB2D}" type="presParOf" srcId="{56575889-B3DF-47A6-B925-8F0AF3C4D25C}" destId="{CEFC8B80-54E5-46E1-9536-34DBDD7CD0F0}" srcOrd="4" destOrd="0" presId="urn:microsoft.com/office/officeart/2005/8/layout/hProcess4"/>
    <dgm:cxn modelId="{5C94C187-CE7B-4D68-92BA-65BF68F6DCF9}" type="presParOf" srcId="{948DD502-5582-48CA-B589-43B902785F0F}" destId="{97F9F0E8-80C1-4511-BFA1-9B534A1F1B58}" srcOrd="3" destOrd="0" presId="urn:microsoft.com/office/officeart/2005/8/layout/hProcess4"/>
    <dgm:cxn modelId="{3ACDA7CC-36FC-41CB-849F-FB4E452AF8FD}" type="presParOf" srcId="{948DD502-5582-48CA-B589-43B902785F0F}" destId="{893A4F30-B959-4217-B930-7C2E2A794A24}" srcOrd="4" destOrd="0" presId="urn:microsoft.com/office/officeart/2005/8/layout/hProcess4"/>
    <dgm:cxn modelId="{230B81B3-4004-44C8-A24C-3ECE83D80139}" type="presParOf" srcId="{893A4F30-B959-4217-B930-7C2E2A794A24}" destId="{201B5619-1224-44C2-B091-51BB3F706BA4}" srcOrd="0" destOrd="0" presId="urn:microsoft.com/office/officeart/2005/8/layout/hProcess4"/>
    <dgm:cxn modelId="{68C422F1-AFA0-4CD8-9379-C44BB90ABA89}" type="presParOf" srcId="{893A4F30-B959-4217-B930-7C2E2A794A24}" destId="{9657814C-8471-4BD7-834E-E3A3BA11DAB6}" srcOrd="1" destOrd="0" presId="urn:microsoft.com/office/officeart/2005/8/layout/hProcess4"/>
    <dgm:cxn modelId="{F95C16F3-CDB8-4F9B-84AC-15E03126B389}" type="presParOf" srcId="{893A4F30-B959-4217-B930-7C2E2A794A24}" destId="{0C10284D-FBD1-4C14-8B60-D1745B7942AE}" srcOrd="2" destOrd="0" presId="urn:microsoft.com/office/officeart/2005/8/layout/hProcess4"/>
    <dgm:cxn modelId="{24B53460-66AD-455E-B54C-7AEED787ACF5}" type="presParOf" srcId="{893A4F30-B959-4217-B930-7C2E2A794A24}" destId="{2EA5F6C6-EE1A-4DF5-ABC5-2DCE6EF04CC9}" srcOrd="3" destOrd="0" presId="urn:microsoft.com/office/officeart/2005/8/layout/hProcess4"/>
    <dgm:cxn modelId="{2E16C48E-2772-440C-8D87-7B67719598B4}" type="presParOf" srcId="{893A4F30-B959-4217-B930-7C2E2A794A24}" destId="{B9FE5DCD-1E51-41B3-B858-916E2984E69C}" srcOrd="4" destOrd="0" presId="urn:microsoft.com/office/officeart/2005/8/layout/hProcess4"/>
    <dgm:cxn modelId="{7E5D5163-18E1-4056-923A-18A01B20530B}" type="presParOf" srcId="{948DD502-5582-48CA-B589-43B902785F0F}" destId="{9425A02A-1801-48F4-98D4-4F69711DDD27}" srcOrd="5" destOrd="0" presId="urn:microsoft.com/office/officeart/2005/8/layout/hProcess4"/>
    <dgm:cxn modelId="{D9F5A1DB-755C-4FF9-A03C-4747F0C0591D}" type="presParOf" srcId="{948DD502-5582-48CA-B589-43B902785F0F}" destId="{40B49227-7AEE-4005-9721-512A1811341F}" srcOrd="6" destOrd="0" presId="urn:microsoft.com/office/officeart/2005/8/layout/hProcess4"/>
    <dgm:cxn modelId="{8A4C206C-A643-44F5-9323-E85FB74EC011}" type="presParOf" srcId="{40B49227-7AEE-4005-9721-512A1811341F}" destId="{B51BA3FA-77CC-415F-A674-DF05A5EFEBA6}" srcOrd="0" destOrd="0" presId="urn:microsoft.com/office/officeart/2005/8/layout/hProcess4"/>
    <dgm:cxn modelId="{C29F5A73-75F2-4B7E-83E9-6CDBCAB6DA02}" type="presParOf" srcId="{40B49227-7AEE-4005-9721-512A1811341F}" destId="{56500569-FAA7-4FCD-BDA6-591D5B1D810D}" srcOrd="1" destOrd="0" presId="urn:microsoft.com/office/officeart/2005/8/layout/hProcess4"/>
    <dgm:cxn modelId="{1D322BFF-8507-48E6-B835-7A20D2C3D188}" type="presParOf" srcId="{40B49227-7AEE-4005-9721-512A1811341F}" destId="{8423BF1C-09F3-4A7C-B486-72289A2C8599}" srcOrd="2" destOrd="0" presId="urn:microsoft.com/office/officeart/2005/8/layout/hProcess4"/>
    <dgm:cxn modelId="{7D588D2D-06CF-42B7-8DA2-7BE57FA9B284}" type="presParOf" srcId="{40B49227-7AEE-4005-9721-512A1811341F}" destId="{CA832B25-B49D-499B-8671-DA0DEDF4E5EA}" srcOrd="3" destOrd="0" presId="urn:microsoft.com/office/officeart/2005/8/layout/hProcess4"/>
    <dgm:cxn modelId="{F892770B-F357-4889-92FE-66C9B7FB5C6D}" type="presParOf" srcId="{40B49227-7AEE-4005-9721-512A1811341F}" destId="{3C777BD3-BC8C-425E-BE7D-E9CF580DBDB4}" srcOrd="4" destOrd="0" presId="urn:microsoft.com/office/officeart/2005/8/layout/hProcess4"/>
    <dgm:cxn modelId="{E44B5F4B-73B6-45C4-8C04-1F025FFDCA15}" type="presParOf" srcId="{948DD502-5582-48CA-B589-43B902785F0F}" destId="{A9A5CD6F-5FB8-46CE-9C34-9E5E02CDB2D3}" srcOrd="7" destOrd="0" presId="urn:microsoft.com/office/officeart/2005/8/layout/hProcess4"/>
    <dgm:cxn modelId="{CECF8C10-18D5-4F40-8904-DD0E7DBF315B}" type="presParOf" srcId="{948DD502-5582-48CA-B589-43B902785F0F}" destId="{BC0566DB-83A8-4D77-B03C-23F58D6F1504}" srcOrd="8" destOrd="0" presId="urn:microsoft.com/office/officeart/2005/8/layout/hProcess4"/>
    <dgm:cxn modelId="{07775999-7FC8-4DCB-80DF-9F2065404C84}" type="presParOf" srcId="{BC0566DB-83A8-4D77-B03C-23F58D6F1504}" destId="{2076BDB6-D7C2-4572-8C12-35A83115DA72}" srcOrd="0" destOrd="0" presId="urn:microsoft.com/office/officeart/2005/8/layout/hProcess4"/>
    <dgm:cxn modelId="{6E0B0690-C574-47FF-838A-3EB525ACA75C}" type="presParOf" srcId="{BC0566DB-83A8-4D77-B03C-23F58D6F1504}" destId="{86DCEB6C-1481-424D-B852-25436EDADF15}" srcOrd="1" destOrd="0" presId="urn:microsoft.com/office/officeart/2005/8/layout/hProcess4"/>
    <dgm:cxn modelId="{F60F9E2B-E9B4-438B-8557-382B179CDEB7}" type="presParOf" srcId="{BC0566DB-83A8-4D77-B03C-23F58D6F1504}" destId="{1DAEFC6D-7B1E-46D9-981B-5A13E94FDCE5}" srcOrd="2" destOrd="0" presId="urn:microsoft.com/office/officeart/2005/8/layout/hProcess4"/>
    <dgm:cxn modelId="{4E0D1487-D86C-4FCF-9CF1-2E78F525402E}" type="presParOf" srcId="{BC0566DB-83A8-4D77-B03C-23F58D6F1504}" destId="{FCC2DAA5-1228-4695-B090-8FB59B56756E}" srcOrd="3" destOrd="0" presId="urn:microsoft.com/office/officeart/2005/8/layout/hProcess4"/>
    <dgm:cxn modelId="{37961396-4C68-4AAF-A430-29DDFC9F6558}" type="presParOf" srcId="{BC0566DB-83A8-4D77-B03C-23F58D6F1504}" destId="{68DE74D2-C099-402B-B0E1-965B87AFC863}"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34C03-B8F7-469E-8C14-EDA79EDEAE65}">
      <dsp:nvSpPr>
        <dsp:cNvPr id="0" name=""/>
        <dsp:cNvSpPr/>
      </dsp:nvSpPr>
      <dsp:spPr>
        <a:xfrm>
          <a:off x="13865" y="228985"/>
          <a:ext cx="1938128" cy="23365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Provider engagement/ market testing</a:t>
          </a:r>
        </a:p>
        <a:p>
          <a:pPr marL="114300" lvl="1" indent="-114300" algn="l" defTabSz="666750">
            <a:lnSpc>
              <a:spcPct val="90000"/>
            </a:lnSpc>
            <a:spcBef>
              <a:spcPct val="0"/>
            </a:spcBef>
            <a:spcAft>
              <a:spcPct val="15000"/>
            </a:spcAft>
            <a:buChar char="•"/>
          </a:pPr>
          <a:r>
            <a:rPr lang="en-GB" sz="1500" kern="1200" dirty="0"/>
            <a:t>Cost of Care exercise</a:t>
          </a:r>
        </a:p>
        <a:p>
          <a:pPr marL="114300" lvl="1" indent="-114300" algn="l" defTabSz="666750">
            <a:lnSpc>
              <a:spcPct val="90000"/>
            </a:lnSpc>
            <a:spcBef>
              <a:spcPct val="0"/>
            </a:spcBef>
            <a:spcAft>
              <a:spcPct val="15000"/>
            </a:spcAft>
            <a:buChar char="•"/>
          </a:pPr>
          <a:r>
            <a:rPr lang="en-GB" sz="1500" kern="1200" dirty="0"/>
            <a:t>Co-design of service specifications</a:t>
          </a:r>
        </a:p>
        <a:p>
          <a:pPr marL="114300" lvl="1" indent="-114300" algn="l" defTabSz="666750">
            <a:lnSpc>
              <a:spcPct val="90000"/>
            </a:lnSpc>
            <a:spcBef>
              <a:spcPct val="0"/>
            </a:spcBef>
            <a:spcAft>
              <a:spcPct val="15000"/>
            </a:spcAft>
            <a:buChar char="•"/>
          </a:pPr>
          <a:r>
            <a:rPr lang="en-GB" sz="1500" kern="1200" dirty="0"/>
            <a:t>Draft contract</a:t>
          </a:r>
        </a:p>
      </dsp:txBody>
      <dsp:txXfrm>
        <a:off x="67635" y="282755"/>
        <a:ext cx="1830588" cy="1728309"/>
      </dsp:txXfrm>
    </dsp:sp>
    <dsp:sp modelId="{353196C3-2487-4881-827E-4D1FD7AC2EFF}">
      <dsp:nvSpPr>
        <dsp:cNvPr id="0" name=""/>
        <dsp:cNvSpPr/>
      </dsp:nvSpPr>
      <dsp:spPr>
        <a:xfrm>
          <a:off x="1872359" y="1803738"/>
          <a:ext cx="1339696" cy="1339696"/>
        </a:xfrm>
        <a:prstGeom prst="leftCircularArrow">
          <a:avLst>
            <a:gd name="adj1" fmla="val 7591"/>
            <a:gd name="adj2" fmla="val 1045174"/>
            <a:gd name="adj3" fmla="val 2136299"/>
            <a:gd name="adj4" fmla="val 8340104"/>
            <a:gd name="adj5" fmla="val 885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9940B7-9EB0-4BAD-BE2B-6C2908B13684}">
      <dsp:nvSpPr>
        <dsp:cNvPr id="0" name=""/>
        <dsp:cNvSpPr/>
      </dsp:nvSpPr>
      <dsp:spPr>
        <a:xfrm>
          <a:off x="1571357" y="2254626"/>
          <a:ext cx="1096899" cy="5861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GB" sz="1500" kern="1200" dirty="0"/>
            <a:t>Jan – Sept ‘26</a:t>
          </a:r>
        </a:p>
      </dsp:txBody>
      <dsp:txXfrm>
        <a:off x="1588524" y="2271793"/>
        <a:ext cx="1062565" cy="551791"/>
      </dsp:txXfrm>
    </dsp:sp>
    <dsp:sp modelId="{B7C172E6-8B39-4223-95EA-980A661B3850}">
      <dsp:nvSpPr>
        <dsp:cNvPr id="0" name=""/>
        <dsp:cNvSpPr/>
      </dsp:nvSpPr>
      <dsp:spPr>
        <a:xfrm>
          <a:off x="2472359" y="987567"/>
          <a:ext cx="1921662" cy="13676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Confirm plans for procurement and communicate to the market</a:t>
          </a:r>
        </a:p>
      </dsp:txBody>
      <dsp:txXfrm>
        <a:off x="2503832" y="1312103"/>
        <a:ext cx="1858716" cy="1011617"/>
      </dsp:txXfrm>
    </dsp:sp>
    <dsp:sp modelId="{97F9F0E8-80C1-4511-BFA1-9B534A1F1B58}">
      <dsp:nvSpPr>
        <dsp:cNvPr id="0" name=""/>
        <dsp:cNvSpPr/>
      </dsp:nvSpPr>
      <dsp:spPr>
        <a:xfrm>
          <a:off x="3511431" y="-144460"/>
          <a:ext cx="2569861" cy="2569861"/>
        </a:xfrm>
        <a:prstGeom prst="circularArrow">
          <a:avLst>
            <a:gd name="adj1" fmla="val 3957"/>
            <a:gd name="adj2" fmla="val 496454"/>
            <a:gd name="adj3" fmla="val 18891153"/>
            <a:gd name="adj4" fmla="val 12138628"/>
            <a:gd name="adj5" fmla="val 461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825AB5-03C4-4FAE-B29F-6640B58EF029}">
      <dsp:nvSpPr>
        <dsp:cNvPr id="0" name=""/>
        <dsp:cNvSpPr/>
      </dsp:nvSpPr>
      <dsp:spPr>
        <a:xfrm>
          <a:off x="2972593" y="694504"/>
          <a:ext cx="1473910" cy="5861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GB" sz="1500" kern="1200" dirty="0"/>
            <a:t>October ’26</a:t>
          </a:r>
        </a:p>
      </dsp:txBody>
      <dsp:txXfrm>
        <a:off x="2989760" y="711671"/>
        <a:ext cx="1439576" cy="551791"/>
      </dsp:txXfrm>
    </dsp:sp>
    <dsp:sp modelId="{9657814C-8471-4BD7-834E-E3A3BA11DAB6}">
      <dsp:nvSpPr>
        <dsp:cNvPr id="0" name=""/>
        <dsp:cNvSpPr/>
      </dsp:nvSpPr>
      <dsp:spPr>
        <a:xfrm>
          <a:off x="4913982" y="270376"/>
          <a:ext cx="1994339" cy="22974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Finalise contract</a:t>
          </a:r>
        </a:p>
        <a:p>
          <a:pPr marL="114300" lvl="1" indent="-114300" algn="l" defTabSz="666750">
            <a:lnSpc>
              <a:spcPct val="90000"/>
            </a:lnSpc>
            <a:spcBef>
              <a:spcPct val="0"/>
            </a:spcBef>
            <a:spcAft>
              <a:spcPct val="15000"/>
            </a:spcAft>
            <a:buChar char="•"/>
          </a:pPr>
          <a:r>
            <a:rPr lang="en-GB" sz="1500" kern="1200" dirty="0"/>
            <a:t>Confirm plans for current APL contracts</a:t>
          </a:r>
        </a:p>
        <a:p>
          <a:pPr marL="114300" lvl="1" indent="-114300" algn="l" defTabSz="666750">
            <a:lnSpc>
              <a:spcPct val="90000"/>
            </a:lnSpc>
            <a:spcBef>
              <a:spcPct val="0"/>
            </a:spcBef>
            <a:spcAft>
              <a:spcPct val="15000"/>
            </a:spcAft>
            <a:buChar char="•"/>
          </a:pPr>
          <a:r>
            <a:rPr lang="en-GB" sz="1500" kern="1200" dirty="0"/>
            <a:t>Finalise tender documents</a:t>
          </a:r>
        </a:p>
        <a:p>
          <a:pPr marL="114300" lvl="1" indent="-114300" algn="l" defTabSz="666750">
            <a:lnSpc>
              <a:spcPct val="90000"/>
            </a:lnSpc>
            <a:spcBef>
              <a:spcPct val="0"/>
            </a:spcBef>
            <a:spcAft>
              <a:spcPct val="15000"/>
            </a:spcAft>
            <a:buChar char="•"/>
          </a:pPr>
          <a:r>
            <a:rPr lang="en-GB" sz="1500" kern="1200" dirty="0"/>
            <a:t>NYC sign off/governance</a:t>
          </a:r>
        </a:p>
      </dsp:txBody>
      <dsp:txXfrm>
        <a:off x="4966852" y="323246"/>
        <a:ext cx="1888599" cy="1699366"/>
      </dsp:txXfrm>
    </dsp:sp>
    <dsp:sp modelId="{9425A02A-1801-48F4-98D4-4F69711DDD27}">
      <dsp:nvSpPr>
        <dsp:cNvPr id="0" name=""/>
        <dsp:cNvSpPr/>
      </dsp:nvSpPr>
      <dsp:spPr>
        <a:xfrm>
          <a:off x="6174683" y="1490272"/>
          <a:ext cx="1870342" cy="1870342"/>
        </a:xfrm>
        <a:prstGeom prst="leftCircularArrow">
          <a:avLst>
            <a:gd name="adj1" fmla="val 5438"/>
            <a:gd name="adj2" fmla="val 707561"/>
            <a:gd name="adj3" fmla="val 1984754"/>
            <a:gd name="adj4" fmla="val 8526172"/>
            <a:gd name="adj5" fmla="val 63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A5F6C6-EE1A-4DF5-ABC5-2DCE6EF04CC9}">
      <dsp:nvSpPr>
        <dsp:cNvPr id="0" name=""/>
        <dsp:cNvSpPr/>
      </dsp:nvSpPr>
      <dsp:spPr>
        <a:xfrm>
          <a:off x="5721883" y="2346067"/>
          <a:ext cx="1473910" cy="5861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GB" sz="1500" kern="1200" dirty="0"/>
            <a:t>October ‘26-February ‘27</a:t>
          </a:r>
        </a:p>
      </dsp:txBody>
      <dsp:txXfrm>
        <a:off x="5739050" y="2363234"/>
        <a:ext cx="1439576" cy="551791"/>
      </dsp:txXfrm>
    </dsp:sp>
    <dsp:sp modelId="{56500569-FAA7-4FCD-BDA6-591D5B1D810D}">
      <dsp:nvSpPr>
        <dsp:cNvPr id="0" name=""/>
        <dsp:cNvSpPr/>
      </dsp:nvSpPr>
      <dsp:spPr>
        <a:xfrm>
          <a:off x="7408756" y="921875"/>
          <a:ext cx="1658149" cy="16483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Tender period</a:t>
          </a:r>
        </a:p>
        <a:p>
          <a:pPr marL="114300" lvl="1" indent="-114300" algn="l" defTabSz="666750">
            <a:lnSpc>
              <a:spcPct val="90000"/>
            </a:lnSpc>
            <a:spcBef>
              <a:spcPct val="0"/>
            </a:spcBef>
            <a:spcAft>
              <a:spcPct val="15000"/>
            </a:spcAft>
            <a:buChar char="•"/>
          </a:pPr>
          <a:r>
            <a:rPr lang="en-GB" sz="1500" kern="1200" dirty="0"/>
            <a:t>Review/modify internal systems and processes</a:t>
          </a:r>
        </a:p>
      </dsp:txBody>
      <dsp:txXfrm>
        <a:off x="7446690" y="1313032"/>
        <a:ext cx="1582281" cy="1219282"/>
      </dsp:txXfrm>
    </dsp:sp>
    <dsp:sp modelId="{A9A5CD6F-5FB8-46CE-9C34-9E5E02CDB2D3}">
      <dsp:nvSpPr>
        <dsp:cNvPr id="0" name=""/>
        <dsp:cNvSpPr/>
      </dsp:nvSpPr>
      <dsp:spPr>
        <a:xfrm>
          <a:off x="8280180" y="37512"/>
          <a:ext cx="2376941" cy="2376941"/>
        </a:xfrm>
        <a:prstGeom prst="circularArrow">
          <a:avLst>
            <a:gd name="adj1" fmla="val 4279"/>
            <a:gd name="adj2" fmla="val 540953"/>
            <a:gd name="adj3" fmla="val 19283537"/>
            <a:gd name="adj4" fmla="val 12575511"/>
            <a:gd name="adj5" fmla="val 49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832B25-B49D-499B-8671-DA0DEDF4E5EA}">
      <dsp:nvSpPr>
        <dsp:cNvPr id="0" name=""/>
        <dsp:cNvSpPr/>
      </dsp:nvSpPr>
      <dsp:spPr>
        <a:xfrm>
          <a:off x="7794047" y="693501"/>
          <a:ext cx="1473910" cy="5861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GB" sz="1500" kern="1200" dirty="0"/>
            <a:t>*Spring/Summer ‘27</a:t>
          </a:r>
        </a:p>
      </dsp:txBody>
      <dsp:txXfrm>
        <a:off x="7811214" y="710668"/>
        <a:ext cx="1439576" cy="551791"/>
      </dsp:txXfrm>
    </dsp:sp>
    <dsp:sp modelId="{86DCEB6C-1481-424D-B852-25436EDADF15}">
      <dsp:nvSpPr>
        <dsp:cNvPr id="0" name=""/>
        <dsp:cNvSpPr/>
      </dsp:nvSpPr>
      <dsp:spPr>
        <a:xfrm>
          <a:off x="9752249" y="848203"/>
          <a:ext cx="1658149" cy="16483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Char char="•"/>
          </a:pPr>
          <a:r>
            <a:rPr lang="en-GB" sz="1500" kern="1200" dirty="0"/>
            <a:t>New contract starts</a:t>
          </a:r>
        </a:p>
        <a:p>
          <a:pPr marL="114300" lvl="1" indent="-114300" algn="l" defTabSz="666750">
            <a:lnSpc>
              <a:spcPct val="90000"/>
            </a:lnSpc>
            <a:spcBef>
              <a:spcPct val="0"/>
            </a:spcBef>
            <a:spcAft>
              <a:spcPct val="15000"/>
            </a:spcAft>
            <a:buChar char="•"/>
          </a:pPr>
          <a:r>
            <a:rPr lang="en-GB" sz="1500" kern="1200" dirty="0"/>
            <a:t>Onboarding/ transition to new Contract</a:t>
          </a:r>
        </a:p>
      </dsp:txBody>
      <dsp:txXfrm>
        <a:off x="9790182" y="886136"/>
        <a:ext cx="1582283" cy="1219273"/>
      </dsp:txXfrm>
    </dsp:sp>
    <dsp:sp modelId="{FCC2DAA5-1228-4695-B090-8FB59B56756E}">
      <dsp:nvSpPr>
        <dsp:cNvPr id="0" name=""/>
        <dsp:cNvSpPr/>
      </dsp:nvSpPr>
      <dsp:spPr>
        <a:xfrm>
          <a:off x="10126418" y="2136287"/>
          <a:ext cx="1473910" cy="5861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GB" sz="1500" kern="1200" dirty="0"/>
            <a:t>*Autumn ‘27</a:t>
          </a:r>
        </a:p>
      </dsp:txBody>
      <dsp:txXfrm>
        <a:off x="10143585" y="2153454"/>
        <a:ext cx="1439576" cy="55179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31C1FD-AC6B-43E8-9DD7-6D8E4DCC380D}"/>
              </a:ext>
            </a:extLst>
          </p:cNvPr>
          <p:cNvSpPr>
            <a:spLocks noGrp="1"/>
          </p:cNvSpPr>
          <p:nvPr>
            <p:ph type="hdr" sz="quarter"/>
          </p:nvPr>
        </p:nvSpPr>
        <p:spPr>
          <a:xfrm>
            <a:off x="0" y="0"/>
            <a:ext cx="2984871" cy="485232"/>
          </a:xfrm>
          <a:prstGeom prst="rect">
            <a:avLst/>
          </a:prstGeom>
        </p:spPr>
        <p:txBody>
          <a:bodyPr vert="horz" lIns="94622" tIns="47311" rIns="94622" bIns="47311"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0F840F0-7A66-45F4-BDFE-E329E8B08498}"/>
              </a:ext>
            </a:extLst>
          </p:cNvPr>
          <p:cNvSpPr>
            <a:spLocks noGrp="1"/>
          </p:cNvSpPr>
          <p:nvPr>
            <p:ph type="dt" idx="1"/>
          </p:nvPr>
        </p:nvSpPr>
        <p:spPr>
          <a:xfrm>
            <a:off x="3901698" y="0"/>
            <a:ext cx="2984871" cy="485232"/>
          </a:xfrm>
          <a:prstGeom prst="rect">
            <a:avLst/>
          </a:prstGeom>
        </p:spPr>
        <p:txBody>
          <a:bodyPr vert="horz" lIns="94622" tIns="47311" rIns="94622" bIns="47311" rtlCol="0"/>
          <a:lstStyle>
            <a:lvl1pPr algn="r" eaLnBrk="1" fontAlgn="auto" hangingPunct="1">
              <a:spcBef>
                <a:spcPts val="0"/>
              </a:spcBef>
              <a:spcAft>
                <a:spcPts val="0"/>
              </a:spcAft>
              <a:defRPr sz="1200" smtClean="0">
                <a:latin typeface="+mn-lt"/>
              </a:defRPr>
            </a:lvl1pPr>
          </a:lstStyle>
          <a:p>
            <a:pPr>
              <a:defRPr/>
            </a:pPr>
            <a:fld id="{DF8BF583-6436-4D0D-A28B-793F2B1DEAB2}" type="datetimeFigureOut">
              <a:rPr lang="en-US"/>
              <a:pPr>
                <a:defRPr/>
              </a:pPr>
              <a:t>7/29/2026</a:t>
            </a:fld>
            <a:endParaRPr lang="en-US"/>
          </a:p>
        </p:txBody>
      </p:sp>
      <p:sp>
        <p:nvSpPr>
          <p:cNvPr id="4" name="Slide Image Placeholder 3">
            <a:extLst>
              <a:ext uri="{FF2B5EF4-FFF2-40B4-BE49-F238E27FC236}">
                <a16:creationId xmlns:a16="http://schemas.microsoft.com/office/drawing/2014/main" id="{5D441A65-88A3-41E0-B1C5-D1F30A65274B}"/>
              </a:ext>
            </a:extLst>
          </p:cNvPr>
          <p:cNvSpPr>
            <a:spLocks noGrp="1" noRot="1" noChangeAspect="1"/>
          </p:cNvSpPr>
          <p:nvPr>
            <p:ph type="sldImg" idx="2"/>
          </p:nvPr>
        </p:nvSpPr>
        <p:spPr>
          <a:xfrm>
            <a:off x="542925" y="1208088"/>
            <a:ext cx="5802313" cy="3265487"/>
          </a:xfrm>
          <a:prstGeom prst="rect">
            <a:avLst/>
          </a:prstGeom>
          <a:noFill/>
          <a:ln w="12700">
            <a:solidFill>
              <a:prstClr val="black"/>
            </a:solidFill>
          </a:ln>
        </p:spPr>
        <p:txBody>
          <a:bodyPr vert="horz" lIns="94622" tIns="47311" rIns="94622" bIns="47311" rtlCol="0" anchor="ctr"/>
          <a:lstStyle/>
          <a:p>
            <a:pPr lvl="0"/>
            <a:endParaRPr lang="en-US" noProof="0"/>
          </a:p>
        </p:txBody>
      </p:sp>
      <p:sp>
        <p:nvSpPr>
          <p:cNvPr id="5" name="Notes Placeholder 4">
            <a:extLst>
              <a:ext uri="{FF2B5EF4-FFF2-40B4-BE49-F238E27FC236}">
                <a16:creationId xmlns:a16="http://schemas.microsoft.com/office/drawing/2014/main" id="{E209B3DB-9015-4B66-846F-5C2EEAF3A28A}"/>
              </a:ext>
            </a:extLst>
          </p:cNvPr>
          <p:cNvSpPr>
            <a:spLocks noGrp="1"/>
          </p:cNvSpPr>
          <p:nvPr>
            <p:ph type="body" sz="quarter" idx="3"/>
          </p:nvPr>
        </p:nvSpPr>
        <p:spPr>
          <a:xfrm>
            <a:off x="688817" y="4654193"/>
            <a:ext cx="5510530" cy="3807976"/>
          </a:xfrm>
          <a:prstGeom prst="rect">
            <a:avLst/>
          </a:prstGeom>
        </p:spPr>
        <p:txBody>
          <a:bodyPr vert="horz" lIns="94622" tIns="47311" rIns="94622" bIns="47311"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F1D546B8-6D94-491E-AE35-7AFE1EC014F9}"/>
              </a:ext>
            </a:extLst>
          </p:cNvPr>
          <p:cNvSpPr>
            <a:spLocks noGrp="1"/>
          </p:cNvSpPr>
          <p:nvPr>
            <p:ph type="ftr" sz="quarter" idx="4"/>
          </p:nvPr>
        </p:nvSpPr>
        <p:spPr>
          <a:xfrm>
            <a:off x="0" y="9185820"/>
            <a:ext cx="2984871" cy="485231"/>
          </a:xfrm>
          <a:prstGeom prst="rect">
            <a:avLst/>
          </a:prstGeom>
        </p:spPr>
        <p:txBody>
          <a:bodyPr vert="horz" lIns="94622" tIns="47311" rIns="94622" bIns="47311"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8DC14AD8-6A0A-4E6D-8EE3-72E3BEC6F7D9}"/>
              </a:ext>
            </a:extLst>
          </p:cNvPr>
          <p:cNvSpPr>
            <a:spLocks noGrp="1"/>
          </p:cNvSpPr>
          <p:nvPr>
            <p:ph type="sldNum" sz="quarter" idx="5"/>
          </p:nvPr>
        </p:nvSpPr>
        <p:spPr>
          <a:xfrm>
            <a:off x="3901698" y="9185820"/>
            <a:ext cx="2984871" cy="485231"/>
          </a:xfrm>
          <a:prstGeom prst="rect">
            <a:avLst/>
          </a:prstGeom>
        </p:spPr>
        <p:txBody>
          <a:bodyPr vert="horz" lIns="94622" tIns="47311" rIns="94622" bIns="47311" rtlCol="0" anchor="b"/>
          <a:lstStyle>
            <a:lvl1pPr algn="r" eaLnBrk="1" fontAlgn="auto" hangingPunct="1">
              <a:spcBef>
                <a:spcPts val="0"/>
              </a:spcBef>
              <a:spcAft>
                <a:spcPts val="0"/>
              </a:spcAft>
              <a:defRPr sz="1200" smtClean="0">
                <a:latin typeface="+mn-lt"/>
              </a:defRPr>
            </a:lvl1pPr>
          </a:lstStyle>
          <a:p>
            <a:pPr>
              <a:defRPr/>
            </a:pPr>
            <a:fld id="{387612CC-38AC-4C4A-90D8-60E055B0193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E7C4F41-E79C-4B02-9E4E-4F2B6007E2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CC9D7606-3406-4084-A14B-1333311031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C1A5270F-D3CD-4EAD-8297-AECA427BC9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3</a:t>
            </a:fld>
            <a:endParaRPr lang="en-US" altLang="en-US"/>
          </a:p>
        </p:txBody>
      </p:sp>
    </p:spTree>
    <p:extLst>
      <p:ext uri="{BB962C8B-B14F-4D97-AF65-F5344CB8AC3E}">
        <p14:creationId xmlns:p14="http://schemas.microsoft.com/office/powerpoint/2010/main" val="418336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E7C4F41-E79C-4B02-9E4E-4F2B6007E2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CC9D7606-3406-4084-A14B-1333311031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C1A5270F-D3CD-4EAD-8297-AECA427BC9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4</a:t>
            </a:fld>
            <a:endParaRPr lang="en-US" altLang="en-US"/>
          </a:p>
        </p:txBody>
      </p:sp>
    </p:spTree>
    <p:extLst>
      <p:ext uri="{BB962C8B-B14F-4D97-AF65-F5344CB8AC3E}">
        <p14:creationId xmlns:p14="http://schemas.microsoft.com/office/powerpoint/2010/main" val="67641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E7C4F41-E79C-4B02-9E4E-4F2B6007E2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CC9D7606-3406-4084-A14B-1333311031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C1A5270F-D3CD-4EAD-8297-AECA427BC9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5</a:t>
            </a:fld>
            <a:endParaRPr lang="en-US" altLang="en-US"/>
          </a:p>
        </p:txBody>
      </p:sp>
    </p:spTree>
    <p:extLst>
      <p:ext uri="{BB962C8B-B14F-4D97-AF65-F5344CB8AC3E}">
        <p14:creationId xmlns:p14="http://schemas.microsoft.com/office/powerpoint/2010/main" val="3540819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E7C4F41-E79C-4B02-9E4E-4F2B6007E2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CC9D7606-3406-4084-A14B-1333311031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C1A5270F-D3CD-4EAD-8297-AECA427BC9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6</a:t>
            </a:fld>
            <a:endParaRPr lang="en-US" altLang="en-US"/>
          </a:p>
        </p:txBody>
      </p:sp>
    </p:spTree>
    <p:extLst>
      <p:ext uri="{BB962C8B-B14F-4D97-AF65-F5344CB8AC3E}">
        <p14:creationId xmlns:p14="http://schemas.microsoft.com/office/powerpoint/2010/main" val="776950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43B33-95DA-C258-1D4C-03784DBB6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83D24-A89D-317C-E570-509BAFF71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9369A-522B-248E-C1FD-C62B3A5AFBAB}"/>
              </a:ext>
            </a:extLst>
          </p:cNvPr>
          <p:cNvSpPr>
            <a:spLocks noGrp="1"/>
          </p:cNvSpPr>
          <p:nvPr>
            <p:ph type="body" idx="1"/>
          </p:nvPr>
        </p:nvSpPr>
        <p:spPr/>
        <p:txBody>
          <a:bodyPr lIns="107543" tIns="53771" rIns="107543" bIns="53771"/>
          <a:lstStyle/>
          <a:p>
            <a:endParaRPr lang="en-US" dirty="0"/>
          </a:p>
        </p:txBody>
      </p:sp>
      <p:sp>
        <p:nvSpPr>
          <p:cNvPr id="4" name="Slide Number Placeholder 3">
            <a:extLst>
              <a:ext uri="{FF2B5EF4-FFF2-40B4-BE49-F238E27FC236}">
                <a16:creationId xmlns:a16="http://schemas.microsoft.com/office/drawing/2014/main" id="{2D579EC1-0AAC-D3EE-438B-7FADE3C87DFA}"/>
              </a:ext>
            </a:extLst>
          </p:cNvPr>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19669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49112-9E5D-4F1D-0955-50FC78A6E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CB67D-0A2A-13DD-8984-CC304CCE39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BB3E7-64F1-9876-D2E5-65C9D2ADBBFA}"/>
              </a:ext>
            </a:extLst>
          </p:cNvPr>
          <p:cNvSpPr>
            <a:spLocks noGrp="1"/>
          </p:cNvSpPr>
          <p:nvPr>
            <p:ph type="body" idx="1"/>
          </p:nvPr>
        </p:nvSpPr>
        <p:spPr/>
        <p:txBody>
          <a:bodyPr lIns="107543" tIns="53771" rIns="107543" bIns="53771"/>
          <a:lstStyle/>
          <a:p>
            <a:pPr fontAlgn="t"/>
            <a:r>
              <a:rPr lang="en-GB" sz="1400" dirty="0"/>
              <a:t>In this presentation we will do a quick introduction to us, BroadCare Solutions, We will then look at some key challenges that the ICB and the marketplace are currently facing with regards to brokering care for patients.</a:t>
            </a:r>
          </a:p>
          <a:p>
            <a:pPr fontAlgn="t"/>
            <a:endParaRPr lang="en-GB" sz="1400" dirty="0"/>
          </a:p>
          <a:p>
            <a:pPr fontAlgn="t"/>
            <a:r>
              <a:rPr lang="en-GB" sz="1400" dirty="0"/>
              <a:t>We will then run through a quick demonstration of our provider portal highlighting how the portal will help to alleviate the challenges</a:t>
            </a:r>
          </a:p>
          <a:p>
            <a:pPr fontAlgn="t"/>
            <a:endParaRPr lang="en-GB" sz="1400" dirty="0"/>
          </a:p>
          <a:p>
            <a:pPr fontAlgn="t"/>
            <a:r>
              <a:rPr lang="en-GB" sz="1400" dirty="0"/>
              <a:t>And then time permitting we will take any questions.</a:t>
            </a:r>
          </a:p>
          <a:p>
            <a:pPr fontAlgn="t"/>
            <a:endParaRPr lang="en-GB" sz="1400" dirty="0"/>
          </a:p>
          <a:p>
            <a:pPr algn="just">
              <a:lnSpc>
                <a:spcPct val="107000"/>
              </a:lnSpc>
              <a:spcAft>
                <a:spcPts val="941"/>
              </a:spcAft>
            </a:pPr>
            <a:endParaRPr lang="en-US" sz="1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941"/>
              </a:spcAft>
            </a:pPr>
            <a:endParaRPr lang="en-GB" sz="1400" kern="100" dirty="0">
              <a:latin typeface="Calibri" panose="020F0502020204030204" pitchFamily="34" charset="0"/>
              <a:ea typeface="Calibri" panose="020F0502020204030204" pitchFamily="34" charset="0"/>
              <a:cs typeface="Times New Roman" panose="02020603050405020304" pitchFamily="18" charset="0"/>
            </a:endParaRPr>
          </a:p>
          <a:p>
            <a:endParaRPr lang="en-GB" b="0" dirty="0"/>
          </a:p>
          <a:p>
            <a:endParaRPr lang="en-US" b="0" dirty="0"/>
          </a:p>
          <a:p>
            <a:endParaRPr lang="en-US" b="0" dirty="0"/>
          </a:p>
          <a:p>
            <a:endParaRPr lang="en-US" b="0" dirty="0"/>
          </a:p>
          <a:p>
            <a:endParaRPr lang="en-US" b="0" dirty="0"/>
          </a:p>
        </p:txBody>
      </p:sp>
      <p:sp>
        <p:nvSpPr>
          <p:cNvPr id="4" name="Slide Number Placeholder 3">
            <a:extLst>
              <a:ext uri="{FF2B5EF4-FFF2-40B4-BE49-F238E27FC236}">
                <a16:creationId xmlns:a16="http://schemas.microsoft.com/office/drawing/2014/main" id="{8F622C0E-5FC9-BE69-4D9C-66F6A0F4059D}"/>
              </a:ext>
            </a:extLst>
          </p:cNvPr>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1942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543" tIns="53771" rIns="107543" bIns="53771"/>
          <a:lstStyle/>
          <a:p>
            <a:pPr>
              <a:spcBef>
                <a:spcPts val="706"/>
              </a:spcBef>
              <a:spcAft>
                <a:spcPts val="353"/>
              </a:spcAft>
            </a:pPr>
            <a:r>
              <a:rPr lang="en-US" b="0" i="0" dirty="0">
                <a:solidFill>
                  <a:srgbClr val="D6D6D6"/>
                </a:solidFill>
                <a:effectLst/>
                <a:latin typeface="Segoe Sans"/>
              </a:rPr>
              <a:t>We’re proud to be the largest bespoke provider of AACC patient management systems in England and Wales, supporting over 70% of ICBs through our trusted platforms. With a 20-year track record, in delivering software and financial assurance managed services to the NHS,</a:t>
            </a:r>
          </a:p>
          <a:p>
            <a:pPr>
              <a:spcBef>
                <a:spcPts val="706"/>
              </a:spcBef>
              <a:spcAft>
                <a:spcPts val="353"/>
              </a:spcAft>
            </a:pPr>
            <a:endParaRPr lang="en-US" b="0" i="0" dirty="0">
              <a:solidFill>
                <a:srgbClr val="D6D6D6"/>
              </a:solidFill>
              <a:effectLst/>
              <a:latin typeface="Segoe Sans"/>
            </a:endParaRPr>
          </a:p>
          <a:p>
            <a:pPr>
              <a:spcBef>
                <a:spcPts val="706"/>
              </a:spcBef>
              <a:spcAft>
                <a:spcPts val="353"/>
              </a:spcAft>
            </a:pPr>
            <a:r>
              <a:rPr lang="en-US" b="0" i="0" dirty="0">
                <a:solidFill>
                  <a:srgbClr val="D6D6D6"/>
                </a:solidFill>
                <a:effectLst/>
                <a:latin typeface="Segoe Sans"/>
              </a:rPr>
              <a:t>Our systems help track patient journeys, from Referral to Financial management, mandatory and local reporting and everything in between</a:t>
            </a:r>
          </a:p>
          <a:p>
            <a:pPr>
              <a:spcBef>
                <a:spcPts val="706"/>
              </a:spcBef>
              <a:spcAft>
                <a:spcPts val="353"/>
              </a:spcAft>
            </a:pPr>
            <a:endParaRPr lang="en-US" b="0" i="0" dirty="0">
              <a:solidFill>
                <a:srgbClr val="D6D6D6"/>
              </a:solidFill>
              <a:effectLst/>
              <a:latin typeface="Segoe Sans"/>
            </a:endParaRPr>
          </a:p>
          <a:p>
            <a:pPr>
              <a:spcBef>
                <a:spcPts val="706"/>
              </a:spcBef>
              <a:spcAft>
                <a:spcPts val="353"/>
              </a:spcAft>
            </a:pPr>
            <a:r>
              <a:rPr lang="en-US" b="0" i="0" dirty="0">
                <a:solidFill>
                  <a:srgbClr val="D6D6D6"/>
                </a:solidFill>
                <a:effectLst/>
                <a:latin typeface="Segoe Sans"/>
              </a:rPr>
              <a:t>Our systems are used by thousands nationwide and in 2024 alone, 38000 referrals were submitted to ICB’s using our Digital Referral Portal.</a:t>
            </a:r>
          </a:p>
          <a:p>
            <a:pPr>
              <a:spcBef>
                <a:spcPts val="706"/>
              </a:spcBef>
              <a:spcAft>
                <a:spcPts val="353"/>
              </a:spcAft>
            </a:pPr>
            <a:endParaRPr lang="en-US" b="0" i="0" dirty="0">
              <a:solidFill>
                <a:srgbClr val="D6D6D6"/>
              </a:solidFill>
              <a:effectLst/>
              <a:latin typeface="Segoe Sans"/>
            </a:endParaRPr>
          </a:p>
          <a:p>
            <a:pPr>
              <a:spcBef>
                <a:spcPts val="706"/>
              </a:spcBef>
              <a:spcAft>
                <a:spcPts val="353"/>
              </a:spcAft>
            </a:pPr>
            <a:r>
              <a:rPr lang="en-US" b="0" i="0" dirty="0">
                <a:solidFill>
                  <a:srgbClr val="D6D6D6"/>
                </a:solidFill>
                <a:effectLst/>
                <a:latin typeface="Segoe Sans"/>
              </a:rPr>
              <a:t>We also offer a full financial assurance managed service to ICBs but I won’t go into that today.</a:t>
            </a:r>
          </a:p>
          <a:p>
            <a:pPr>
              <a:spcBef>
                <a:spcPts val="706"/>
              </a:spcBef>
              <a:spcAft>
                <a:spcPts val="353"/>
              </a:spcAft>
            </a:pPr>
            <a:endParaRPr lang="en-US" b="1" i="0" dirty="0">
              <a:solidFill>
                <a:srgbClr val="D6D6D6"/>
              </a:solidFill>
              <a:effectLst/>
              <a:latin typeface="Segoe Sans"/>
            </a:endParaRPr>
          </a:p>
          <a:p>
            <a:pPr defTabSz="1075426">
              <a:spcBef>
                <a:spcPts val="706"/>
              </a:spcBef>
              <a:spcAft>
                <a:spcPts val="353"/>
              </a:spcAft>
            </a:pPr>
            <a:r>
              <a:rPr lang="en-GB" dirty="0">
                <a:highlight>
                  <a:srgbClr val="FFFF00"/>
                </a:highlight>
              </a:rPr>
              <a:t>If asked about FAMS - explain that we calculate the value of the commissioned care vs the actuals that we derive from our auditing process. These allow us to calculate the cost-avoidance figure by implementing the financial governance.</a:t>
            </a:r>
            <a:endParaRPr lang="en-US" b="0" i="0" dirty="0">
              <a:solidFill>
                <a:srgbClr val="D6D6D6"/>
              </a:solidFill>
              <a:effectLst/>
              <a:highlight>
                <a:srgbClr val="FFFF00"/>
              </a:highligh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endParaRPr lang="en-US" b="1" i="0" dirty="0">
              <a:solidFill>
                <a:srgbClr val="D6D6D6"/>
              </a:solidFill>
              <a:effectLst/>
              <a:latin typeface="Segoe Sans"/>
            </a:endParaRPr>
          </a:p>
          <a:p>
            <a:pPr>
              <a:spcBef>
                <a:spcPts val="706"/>
              </a:spcBef>
              <a:spcAft>
                <a:spcPts val="353"/>
              </a:spcAft>
            </a:pPr>
            <a:r>
              <a:rPr lang="en-US" b="1" i="0" dirty="0">
                <a:solidFill>
                  <a:srgbClr val="D6D6D6"/>
                </a:solidFill>
                <a:effectLst/>
                <a:latin typeface="Segoe Sans"/>
              </a:rPr>
              <a:t>Do not read</a:t>
            </a:r>
          </a:p>
          <a:p>
            <a:pPr>
              <a:spcBef>
                <a:spcPts val="706"/>
              </a:spcBef>
              <a:spcAft>
                <a:spcPts val="353"/>
              </a:spcAft>
            </a:pPr>
            <a:r>
              <a:rPr lang="en-GB" dirty="0">
                <a:highlight>
                  <a:srgbClr val="FFFF00"/>
                </a:highlight>
              </a:rPr>
              <a:t>explain that we calculate the value of the commissioned care vs the actuals that we derive from our auditing process. These allow us to calculate the cost-avoidance figure by implementing the financial governance.</a:t>
            </a:r>
            <a:endParaRPr lang="en-US" b="0" i="0" dirty="0">
              <a:solidFill>
                <a:srgbClr val="D6D6D6"/>
              </a:solidFill>
              <a:effectLst/>
              <a:highlight>
                <a:srgbClr val="FFFF00"/>
              </a:highlight>
              <a:latin typeface="Segoe Sans"/>
            </a:endParaRPr>
          </a:p>
          <a:p>
            <a:endParaRPr lang="en-US" dirty="0"/>
          </a:p>
        </p:txBody>
      </p:sp>
      <p:sp>
        <p:nvSpPr>
          <p:cNvPr id="4" name="Slide Number Placeholder 3"/>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543" tIns="53771" rIns="107543" bIns="53771"/>
          <a:lstStyle/>
          <a:p>
            <a:pPr fontAlgn="t"/>
            <a:r>
              <a:rPr lang="en-GB" sz="1400" dirty="0"/>
              <a:t>Although today we will focus on our Provider Portal I just wanted to talk to the ICB and the marketplace about our full software suite</a:t>
            </a:r>
          </a:p>
          <a:p>
            <a:pPr fontAlgn="t"/>
            <a:endParaRPr lang="en-GB" sz="1400" dirty="0"/>
          </a:p>
          <a:p>
            <a:pPr fontAlgn="t"/>
            <a:r>
              <a:rPr lang="en-GB" sz="1400" dirty="0"/>
              <a:t>The suite comprises four key components.</a:t>
            </a:r>
          </a:p>
          <a:p>
            <a:pPr fontAlgn="t"/>
            <a:endParaRPr lang="en-GB" sz="1400" dirty="0"/>
          </a:p>
          <a:p>
            <a:pPr defTabSz="1075426" fontAlgn="t">
              <a:defRPr/>
            </a:pPr>
            <a:r>
              <a:rPr lang="en-GB" sz="1400" dirty="0"/>
              <a:t>First is the Digital Referral Portal which some providers may use in the future, this used to submit CHC and Fast Track referrals into the ICB in a digital format, negating the need for emails,  as all information flows directly into BroadCare for the ICB to manage the full patient journey</a:t>
            </a:r>
          </a:p>
          <a:p>
            <a:pPr defTabSz="1075426" fontAlgn="t">
              <a:defRPr/>
            </a:pPr>
            <a:endParaRPr lang="en-GB" sz="1400" dirty="0"/>
          </a:p>
          <a:p>
            <a:pPr fontAlgn="t"/>
            <a:endParaRPr lang="en-GB" sz="1400" dirty="0"/>
          </a:p>
          <a:p>
            <a:pPr fontAlgn="t"/>
            <a:r>
              <a:rPr lang="en-GB" sz="1400" dirty="0"/>
              <a:t>Second is BroadCare, our core patient management system. This is where the patient record lives, and it supports the ICB with the entire patient journey, </a:t>
            </a:r>
          </a:p>
          <a:p>
            <a:pPr fontAlgn="t"/>
            <a:endParaRPr lang="en-GB" sz="1400" dirty="0"/>
          </a:p>
          <a:p>
            <a:pPr algn="just">
              <a:lnSpc>
                <a:spcPct val="107000"/>
              </a:lnSpc>
              <a:spcAft>
                <a:spcPts val="941"/>
              </a:spcAft>
            </a:pPr>
            <a:r>
              <a:rPr lang="en-GB" sz="1400" dirty="0"/>
              <a:t>Third is the </a:t>
            </a:r>
            <a:r>
              <a:rPr lang="en-US" sz="1400" kern="100" dirty="0">
                <a:latin typeface="Calibri" panose="020F0502020204030204" pitchFamily="34" charset="0"/>
                <a:ea typeface="Calibri" panose="020F0502020204030204" pitchFamily="34" charset="0"/>
                <a:cs typeface="Times New Roman" panose="02020603050405020304" pitchFamily="18" charset="0"/>
              </a:rPr>
              <a:t>Provider Portal featuring provider management and brokerage tools</a:t>
            </a:r>
            <a:endParaRPr lang="en-GB" sz="1400" kern="100" dirty="0">
              <a:latin typeface="Calibri" panose="020F0502020204030204" pitchFamily="34" charset="0"/>
              <a:ea typeface="Calibri" panose="020F0502020204030204" pitchFamily="34" charset="0"/>
              <a:cs typeface="Times New Roman" panose="02020603050405020304" pitchFamily="18" charset="0"/>
            </a:endParaRPr>
          </a:p>
          <a:p>
            <a:pPr fontAlgn="t"/>
            <a:endParaRPr lang="en-GB" sz="1400" dirty="0"/>
          </a:p>
          <a:p>
            <a:pPr fontAlgn="t"/>
            <a:r>
              <a:rPr lang="en-GB" sz="1400" dirty="0"/>
              <a:t>Finally, our BI Tool provides the ICB with flexible reporting and insights to help with operational and strategic decision-making.</a:t>
            </a:r>
          </a:p>
          <a:p>
            <a:pPr fontAlgn="t"/>
            <a:endParaRPr lang="en-GB" sz="1400" dirty="0"/>
          </a:p>
          <a:p>
            <a:pPr fontAlgn="t"/>
            <a:r>
              <a:rPr lang="en-GB" sz="1400" dirty="0"/>
              <a:t>Together, the suite provides a secure, efficient end-to-end solution that streamlines patient management and improves data flow</a:t>
            </a:r>
          </a:p>
          <a:p>
            <a:pPr fontAlgn="t"/>
            <a:endParaRPr lang="en-GB" sz="1400" dirty="0"/>
          </a:p>
          <a:p>
            <a:pPr fontAlgn="t"/>
            <a:endParaRPr lang="en-GB" sz="1400" dirty="0"/>
          </a:p>
          <a:p>
            <a:endParaRPr lang="en-US" dirty="0"/>
          </a:p>
        </p:txBody>
      </p:sp>
      <p:sp>
        <p:nvSpPr>
          <p:cNvPr id="4" name="Slide Number Placeholder 3"/>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75370-F6A8-5479-1C5C-068D5A32D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9C6D8-5BA1-F7FB-DE02-E1ED211E0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2CA97-87C9-B835-6B34-16054846B411}"/>
              </a:ext>
            </a:extLst>
          </p:cNvPr>
          <p:cNvSpPr>
            <a:spLocks noGrp="1"/>
          </p:cNvSpPr>
          <p:nvPr>
            <p:ph type="body" idx="1"/>
          </p:nvPr>
        </p:nvSpPr>
        <p:spPr/>
        <p:txBody>
          <a:bodyPr lIns="107543" tIns="53771" rIns="107543" bIns="53771"/>
          <a:lstStyle/>
          <a:p>
            <a:pPr marL="336071" indent="-336071">
              <a:lnSpc>
                <a:spcPct val="150000"/>
              </a:lnSpc>
              <a:buFont typeface="Arial" panose="020B0604020202020204" pitchFamily="34" charset="0"/>
              <a:buChar char="•"/>
            </a:pPr>
            <a:r>
              <a:rPr lang="en-GB" sz="14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Due to the 6 places, there have been inconsistencies. Human error with emails and managing lists of providers.</a:t>
            </a:r>
            <a:endParaRPr lang="en-GB" sz="13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336071" indent="-336071">
              <a:lnSpc>
                <a:spcPct val="150000"/>
              </a:lnSpc>
              <a:buFont typeface="Arial" panose="020B0604020202020204" pitchFamily="34" charset="0"/>
              <a:buChar char="•"/>
            </a:pPr>
            <a:r>
              <a:rPr lang="en-GB" sz="14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The marketplace would like want to know why they’ve not been successful to ensure success next time. The volume in terms of feedback is difficult for the ICB to manage</a:t>
            </a:r>
            <a:endParaRPr lang="en-GB" sz="13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336071" indent="-336071">
              <a:lnSpc>
                <a:spcPct val="150000"/>
              </a:lnSpc>
              <a:buFont typeface="Arial" panose="020B0604020202020204" pitchFamily="34" charset="0"/>
              <a:buChar char="•"/>
            </a:pPr>
            <a:r>
              <a:rPr lang="en-GB" sz="14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Marketplace would like prompt communication from the ICB</a:t>
            </a:r>
            <a:endParaRPr lang="en-GB" sz="13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77506D66-3451-4813-EC9E-7F0586B1D18A}"/>
              </a:ext>
            </a:extLst>
          </p:cNvPr>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899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7543" tIns="53771" rIns="107543" bIns="53771"/>
          <a:lstStyle/>
          <a:p>
            <a:pPr>
              <a:spcBef>
                <a:spcPts val="706"/>
              </a:spcBef>
              <a:spcAft>
                <a:spcPts val="353"/>
              </a:spcAft>
            </a:pPr>
            <a:r>
              <a:rPr lang="en-US" sz="1400" b="1" dirty="0">
                <a:solidFill>
                  <a:srgbClr val="D6D6D6"/>
                </a:solidFill>
                <a:latin typeface="Segoe Sans"/>
              </a:rPr>
              <a:t>The Provider Portal is a digital solution that helps ICBs manage care providers with greater efficiency, transparency, and control.</a:t>
            </a:r>
            <a:endParaRPr lang="en-US" sz="1400" dirty="0">
              <a:solidFill>
                <a:srgbClr val="D6D6D6"/>
              </a:solidFill>
              <a:latin typeface="Segoe Sans"/>
            </a:endParaRPr>
          </a:p>
          <a:p>
            <a:pPr>
              <a:spcBef>
                <a:spcPts val="706"/>
              </a:spcBef>
              <a:spcAft>
                <a:spcPts val="353"/>
              </a:spcAft>
            </a:pPr>
            <a:endParaRPr lang="en-US" sz="1400" dirty="0">
              <a:solidFill>
                <a:srgbClr val="D6D6D6"/>
              </a:solidFill>
              <a:latin typeface="Segoe Sans"/>
            </a:endParaRPr>
          </a:p>
          <a:p>
            <a:pPr>
              <a:spcBef>
                <a:spcPts val="706"/>
              </a:spcBef>
              <a:spcAft>
                <a:spcPts val="353"/>
              </a:spcAft>
            </a:pPr>
            <a:r>
              <a:rPr lang="en-US" sz="1400" dirty="0">
                <a:solidFill>
                  <a:srgbClr val="D6D6D6"/>
                </a:solidFill>
                <a:latin typeface="Segoe Sans"/>
              </a:rPr>
              <a:t>The portal is fully integrated with BroadCare and syncs in real time with the CQC, giving ICBs a live view of local providers and their quality ratings.</a:t>
            </a:r>
          </a:p>
          <a:p>
            <a:pPr>
              <a:spcBef>
                <a:spcPts val="706"/>
              </a:spcBef>
              <a:spcAft>
                <a:spcPts val="353"/>
              </a:spcAft>
            </a:pPr>
            <a:endParaRPr lang="en-US" sz="1400" b="1" dirty="0">
              <a:solidFill>
                <a:srgbClr val="D6D6D6"/>
              </a:solidFill>
              <a:latin typeface="Segoe Sans"/>
            </a:endParaRPr>
          </a:p>
          <a:p>
            <a:pPr>
              <a:spcBef>
                <a:spcPts val="706"/>
              </a:spcBef>
              <a:spcAft>
                <a:spcPts val="353"/>
              </a:spcAft>
            </a:pPr>
            <a:r>
              <a:rPr lang="en-US" sz="1400" b="1" dirty="0">
                <a:solidFill>
                  <a:srgbClr val="D6D6D6"/>
                </a:solidFill>
                <a:latin typeface="Segoe Sans"/>
              </a:rPr>
              <a:t>At the heart of the system is a dynamic procurement module</a:t>
            </a:r>
            <a:r>
              <a:rPr lang="en-US" sz="1400" dirty="0">
                <a:solidFill>
                  <a:srgbClr val="D6D6D6"/>
                </a:solidFill>
                <a:latin typeface="Segoe Sans"/>
              </a:rPr>
              <a:t>, enabling ICBs to </a:t>
            </a:r>
            <a:r>
              <a:rPr lang="en-US" sz="1400" dirty="0" err="1">
                <a:solidFill>
                  <a:srgbClr val="D6D6D6"/>
                </a:solidFill>
                <a:latin typeface="Segoe Sans"/>
              </a:rPr>
              <a:t>digitallt</a:t>
            </a:r>
            <a:r>
              <a:rPr lang="en-US" sz="1400">
                <a:solidFill>
                  <a:srgbClr val="D6D6D6"/>
                </a:solidFill>
                <a:latin typeface="Segoe Sans"/>
              </a:rPr>
              <a:t> issue </a:t>
            </a:r>
            <a:r>
              <a:rPr lang="en-US" sz="1400" dirty="0">
                <a:solidFill>
                  <a:srgbClr val="D6D6D6"/>
                </a:solidFill>
                <a:latin typeface="Segoe Sans"/>
              </a:rPr>
              <a:t>placement requests and broker care directly with </a:t>
            </a:r>
            <a:r>
              <a:rPr lang="en-US" sz="1400">
                <a:solidFill>
                  <a:srgbClr val="D6D6D6"/>
                </a:solidFill>
                <a:latin typeface="Segoe Sans"/>
              </a:rPr>
              <a:t>the marketplace</a:t>
            </a:r>
            <a:r>
              <a:rPr lang="en-US" sz="1400" dirty="0">
                <a:solidFill>
                  <a:srgbClr val="D6D6D6"/>
                </a:solidFill>
                <a:latin typeface="Segoe Sans"/>
              </a:rPr>
              <a:t>.</a:t>
            </a:r>
          </a:p>
          <a:p>
            <a:pPr>
              <a:spcBef>
                <a:spcPts val="706"/>
              </a:spcBef>
              <a:spcAft>
                <a:spcPts val="353"/>
              </a:spcAft>
            </a:pPr>
            <a:r>
              <a:rPr lang="en-US" sz="1400" dirty="0">
                <a:solidFill>
                  <a:srgbClr val="D6D6D6"/>
                </a:solidFill>
                <a:latin typeface="Segoe Sans"/>
              </a:rPr>
              <a:t>Providers can log in and respond to bids and sign care agreements using in-built e-signature tools, </a:t>
            </a:r>
          </a:p>
          <a:p>
            <a:pPr>
              <a:spcBef>
                <a:spcPts val="706"/>
              </a:spcBef>
              <a:spcAft>
                <a:spcPts val="353"/>
              </a:spcAft>
            </a:pPr>
            <a:endParaRPr lang="en-US" sz="1400" dirty="0">
              <a:solidFill>
                <a:srgbClr val="D6D6D6"/>
              </a:solidFill>
              <a:latin typeface="Segoe Sans"/>
            </a:endParaRPr>
          </a:p>
          <a:p>
            <a:pPr>
              <a:spcBef>
                <a:spcPts val="706"/>
              </a:spcBef>
              <a:spcAft>
                <a:spcPts val="353"/>
              </a:spcAft>
            </a:pPr>
            <a:endParaRPr lang="en-US" sz="1400" dirty="0">
              <a:solidFill>
                <a:srgbClr val="D6D6D6"/>
              </a:solidFill>
              <a:latin typeface="Segoe Sans"/>
            </a:endParaRPr>
          </a:p>
          <a:p>
            <a:pPr>
              <a:spcBef>
                <a:spcPts val="706"/>
              </a:spcBef>
              <a:spcAft>
                <a:spcPts val="353"/>
              </a:spcAft>
            </a:pPr>
            <a:r>
              <a:rPr lang="en-US" sz="1400" dirty="0">
                <a:solidFill>
                  <a:srgbClr val="D6D6D6"/>
                </a:solidFill>
                <a:latin typeface="Segoe Sans"/>
              </a:rPr>
              <a:t>By </a:t>
            </a:r>
            <a:r>
              <a:rPr lang="en-US" sz="1400" dirty="0" err="1">
                <a:solidFill>
                  <a:srgbClr val="D6D6D6"/>
                </a:solidFill>
                <a:latin typeface="Segoe Sans"/>
              </a:rPr>
              <a:t>digitising</a:t>
            </a:r>
            <a:r>
              <a:rPr lang="en-US" sz="1400" dirty="0">
                <a:solidFill>
                  <a:srgbClr val="D6D6D6"/>
                </a:solidFill>
                <a:latin typeface="Segoe Sans"/>
              </a:rPr>
              <a:t> these workflows, the Provider Portal improves data quality, speeds up processes, and supports better commissioning outcomes.</a:t>
            </a:r>
          </a:p>
          <a:p>
            <a:endParaRPr lang="en-US" sz="1400" dirty="0">
              <a:solidFill>
                <a:srgbClr val="D6D6D6"/>
              </a:solidFill>
              <a:latin typeface="Segoe Sans"/>
            </a:endParaRPr>
          </a:p>
          <a:p>
            <a:r>
              <a:rPr lang="en-US" sz="1400" dirty="0">
                <a:solidFill>
                  <a:srgbClr val="D6D6D6"/>
                </a:solidFill>
                <a:latin typeface="Segoe Sans"/>
              </a:rPr>
              <a:t>And now I’ll move over to the provider portal for a demonstration </a:t>
            </a:r>
            <a:endParaRPr lang="en-GB" dirty="0"/>
          </a:p>
        </p:txBody>
      </p:sp>
      <p:sp>
        <p:nvSpPr>
          <p:cNvPr id="4" name="Slide Number Placeholder 3"/>
          <p:cNvSpPr>
            <a:spLocks noGrp="1"/>
          </p:cNvSpPr>
          <p:nvPr>
            <p:ph type="sldNum" sz="quarter" idx="5"/>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5D8D1476-8846-4EAA-B1FD-A3BDDDF06DB8}"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2239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E5B09-5A5F-9FEF-3219-945E90FF6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F8F5F-0BF5-0CC3-B200-B0E19A7C83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30026-EF94-6FD9-3AC9-D05BD9976C7D}"/>
              </a:ext>
            </a:extLst>
          </p:cNvPr>
          <p:cNvSpPr>
            <a:spLocks noGrp="1"/>
          </p:cNvSpPr>
          <p:nvPr>
            <p:ph type="body" idx="1"/>
          </p:nvPr>
        </p:nvSpPr>
        <p:spPr/>
        <p:txBody>
          <a:bodyPr lIns="107543" tIns="53771" rIns="107543" bIns="53771"/>
          <a:lstStyle/>
          <a:p>
            <a:endParaRPr lang="en-US"/>
          </a:p>
        </p:txBody>
      </p:sp>
      <p:sp>
        <p:nvSpPr>
          <p:cNvPr id="4" name="Slide Number Placeholder 3">
            <a:extLst>
              <a:ext uri="{FF2B5EF4-FFF2-40B4-BE49-F238E27FC236}">
                <a16:creationId xmlns:a16="http://schemas.microsoft.com/office/drawing/2014/main" id="{9613E16A-6F00-C49B-6AB4-41974B8A8438}"/>
              </a:ext>
            </a:extLst>
          </p:cNvPr>
          <p:cNvSpPr>
            <a:spLocks noGrp="1"/>
          </p:cNvSpPr>
          <p:nvPr>
            <p:ph type="sldNum" sz="quarter" idx="10"/>
          </p:nvPr>
        </p:nvSpPr>
        <p:spPr/>
        <p:txBody>
          <a:bodyPr lIns="107543" tIns="53771" rIns="107543" bIns="53771"/>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1912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5F040-AC94-60FD-E086-3F60E52B404C}"/>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AADD6493-91B9-22E1-D706-2F18FB3A5E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8710FBC2-5722-142E-424F-C56DDE97B2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29E75EBF-7D64-7525-9D3A-0ADB4354AB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16</a:t>
            </a:fld>
            <a:endParaRPr lang="en-US" altLang="en-US"/>
          </a:p>
        </p:txBody>
      </p:sp>
    </p:spTree>
    <p:extLst>
      <p:ext uri="{BB962C8B-B14F-4D97-AF65-F5344CB8AC3E}">
        <p14:creationId xmlns:p14="http://schemas.microsoft.com/office/powerpoint/2010/main" val="184908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5AD2-F3A2-99CA-089C-8642FC9B2075}"/>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B3C4DC79-1E42-FDB9-177B-E11473D0B5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5D6D221A-C87D-11F1-19C3-90A0F17B10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FA173101-1229-243A-D177-CABC60304B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17</a:t>
            </a:fld>
            <a:endParaRPr lang="en-US" altLang="en-US"/>
          </a:p>
        </p:txBody>
      </p:sp>
    </p:spTree>
    <p:extLst>
      <p:ext uri="{BB962C8B-B14F-4D97-AF65-F5344CB8AC3E}">
        <p14:creationId xmlns:p14="http://schemas.microsoft.com/office/powerpoint/2010/main" val="801222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A418B-6B4D-4A76-0D4B-DFE2D449446B}"/>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E9C742C2-3DEB-6C8D-5014-3C16E41C9E6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95289D0C-BF87-FC56-CBCA-B3F69159B4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1A794700-853F-C2C4-6498-B7E589FE5E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19</a:t>
            </a:fld>
            <a:endParaRPr lang="en-US" altLang="en-US"/>
          </a:p>
        </p:txBody>
      </p:sp>
    </p:spTree>
    <p:extLst>
      <p:ext uri="{BB962C8B-B14F-4D97-AF65-F5344CB8AC3E}">
        <p14:creationId xmlns:p14="http://schemas.microsoft.com/office/powerpoint/2010/main" val="700107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E6887-6B29-BDE3-C0BD-C3B16F0CE87F}"/>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54A90CFF-19F3-2893-EFE5-A0A10BEE5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0E80DF2F-FBC5-AEA0-DF3C-11D9CC90EB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2A757238-CFB3-49AF-5FE2-F8CAC3F7072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20</a:t>
            </a:fld>
            <a:endParaRPr lang="en-US" altLang="en-US"/>
          </a:p>
        </p:txBody>
      </p:sp>
    </p:spTree>
    <p:extLst>
      <p:ext uri="{BB962C8B-B14F-4D97-AF65-F5344CB8AC3E}">
        <p14:creationId xmlns:p14="http://schemas.microsoft.com/office/powerpoint/2010/main" val="800590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49295-95BC-03D9-34C8-DDD868268157}"/>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495A7879-67D2-47D9-FDFE-6F114E45115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3459334A-2EE7-3EF3-4B40-A62B919BE48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A7FE4820-39A3-746A-806D-D168C44034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22</a:t>
            </a:fld>
            <a:endParaRPr lang="en-US" altLang="en-US"/>
          </a:p>
        </p:txBody>
      </p:sp>
    </p:spTree>
    <p:extLst>
      <p:ext uri="{BB962C8B-B14F-4D97-AF65-F5344CB8AC3E}">
        <p14:creationId xmlns:p14="http://schemas.microsoft.com/office/powerpoint/2010/main" val="587755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B52D3-7432-11CD-393B-486013F51179}"/>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7854BE9E-8B50-03D0-4842-8B5610F9910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472CDD9-95E4-F3A9-870E-FD96FC1FBB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0EB9687D-18D7-3107-827B-24785377D1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23</a:t>
            </a:fld>
            <a:endParaRPr lang="en-US" altLang="en-US"/>
          </a:p>
        </p:txBody>
      </p:sp>
    </p:spTree>
    <p:extLst>
      <p:ext uri="{BB962C8B-B14F-4D97-AF65-F5344CB8AC3E}">
        <p14:creationId xmlns:p14="http://schemas.microsoft.com/office/powerpoint/2010/main" val="1368469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C622E-5033-240E-85E2-E6D2EB5CE9A1}"/>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9898DDBC-CF80-D340-D184-56B4E56DD0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9995BCF5-2B61-2EB9-4D71-A1ACF99818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6438BD63-33E4-83B0-A341-BF1B02CD7F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24</a:t>
            </a:fld>
            <a:endParaRPr lang="en-US" altLang="en-US"/>
          </a:p>
        </p:txBody>
      </p:sp>
    </p:spTree>
    <p:extLst>
      <p:ext uri="{BB962C8B-B14F-4D97-AF65-F5344CB8AC3E}">
        <p14:creationId xmlns:p14="http://schemas.microsoft.com/office/powerpoint/2010/main" val="198341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39DAA-D64E-816F-33CC-EFC2D055B3D8}"/>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CAE20436-F72C-7F4C-CA12-B0C293BAD6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BA9D1A81-0B5E-E95D-6823-32BE4932A5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EF12DEDA-1CB7-CCB3-0697-858C3864AC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25</a:t>
            </a:fld>
            <a:endParaRPr lang="en-US" altLang="en-US"/>
          </a:p>
        </p:txBody>
      </p:sp>
    </p:spTree>
    <p:extLst>
      <p:ext uri="{BB962C8B-B14F-4D97-AF65-F5344CB8AC3E}">
        <p14:creationId xmlns:p14="http://schemas.microsoft.com/office/powerpoint/2010/main" val="3650064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A7BE9-BCB7-E9D1-CBC8-B08527768823}"/>
            </a:ext>
          </a:extLst>
        </p:cNvPr>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5B27A933-5857-F610-2CE0-95433BBEB8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6303627A-6EDF-8C90-7D63-0CE8344749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185AE9C6-E651-C4D1-1DCD-05399DDA0AF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27</a:t>
            </a:fld>
            <a:endParaRPr lang="en-US" altLang="en-US"/>
          </a:p>
        </p:txBody>
      </p:sp>
    </p:spTree>
    <p:extLst>
      <p:ext uri="{BB962C8B-B14F-4D97-AF65-F5344CB8AC3E}">
        <p14:creationId xmlns:p14="http://schemas.microsoft.com/office/powerpoint/2010/main" val="3819573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E7C4F41-E79C-4B02-9E4E-4F2B6007E2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CC9D7606-3406-4084-A14B-1333311031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5363" name="Slide Number Placeholder 3">
            <a:extLst>
              <a:ext uri="{FF2B5EF4-FFF2-40B4-BE49-F238E27FC236}">
                <a16:creationId xmlns:a16="http://schemas.microsoft.com/office/drawing/2014/main" id="{C1A5270F-D3CD-4EAD-8297-AECA427BC9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68805" indent="-295694">
              <a:defRPr>
                <a:solidFill>
                  <a:schemeClr val="tx1"/>
                </a:solidFill>
                <a:latin typeface="Calibri" panose="020F0502020204030204" pitchFamily="34" charset="0"/>
              </a:defRPr>
            </a:lvl2pPr>
            <a:lvl3pPr marL="1182776" indent="-236555">
              <a:defRPr>
                <a:solidFill>
                  <a:schemeClr val="tx1"/>
                </a:solidFill>
                <a:latin typeface="Calibri" panose="020F0502020204030204" pitchFamily="34" charset="0"/>
              </a:defRPr>
            </a:lvl3pPr>
            <a:lvl4pPr marL="1655887" indent="-236555">
              <a:defRPr>
                <a:solidFill>
                  <a:schemeClr val="tx1"/>
                </a:solidFill>
                <a:latin typeface="Calibri" panose="020F0502020204030204" pitchFamily="34" charset="0"/>
              </a:defRPr>
            </a:lvl4pPr>
            <a:lvl5pPr marL="2128998" indent="-236555">
              <a:defRPr>
                <a:solidFill>
                  <a:schemeClr val="tx1"/>
                </a:solidFill>
                <a:latin typeface="Calibri" panose="020F0502020204030204" pitchFamily="34" charset="0"/>
              </a:defRPr>
            </a:lvl5pPr>
            <a:lvl6pPr marL="2602108" indent="-236555" fontAlgn="base">
              <a:spcBef>
                <a:spcPct val="0"/>
              </a:spcBef>
              <a:spcAft>
                <a:spcPct val="0"/>
              </a:spcAft>
              <a:defRPr>
                <a:solidFill>
                  <a:schemeClr val="tx1"/>
                </a:solidFill>
                <a:latin typeface="Calibri" panose="020F0502020204030204" pitchFamily="34" charset="0"/>
              </a:defRPr>
            </a:lvl6pPr>
            <a:lvl7pPr marL="3075219" indent="-236555" fontAlgn="base">
              <a:spcBef>
                <a:spcPct val="0"/>
              </a:spcBef>
              <a:spcAft>
                <a:spcPct val="0"/>
              </a:spcAft>
              <a:defRPr>
                <a:solidFill>
                  <a:schemeClr val="tx1"/>
                </a:solidFill>
                <a:latin typeface="Calibri" panose="020F0502020204030204" pitchFamily="34" charset="0"/>
              </a:defRPr>
            </a:lvl7pPr>
            <a:lvl8pPr marL="3548329" indent="-236555" fontAlgn="base">
              <a:spcBef>
                <a:spcPct val="0"/>
              </a:spcBef>
              <a:spcAft>
                <a:spcPct val="0"/>
              </a:spcAft>
              <a:defRPr>
                <a:solidFill>
                  <a:schemeClr val="tx1"/>
                </a:solidFill>
                <a:latin typeface="Calibri" panose="020F0502020204030204" pitchFamily="34" charset="0"/>
              </a:defRPr>
            </a:lvl8pPr>
            <a:lvl9pPr marL="4021440" indent="-236555"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6AF9818-DEAF-492F-B858-4BEBC1FECBB0}" type="slidenum">
              <a:rPr lang="en-US" altLang="en-US"/>
              <a:pPr fontAlgn="base">
                <a:spcBef>
                  <a:spcPct val="0"/>
                </a:spcBef>
                <a:spcAft>
                  <a:spcPct val="0"/>
                </a:spcAft>
              </a:pPr>
              <a:t>57</a:t>
            </a:fld>
            <a:endParaRPr lang="en-US" altLang="en-US"/>
          </a:p>
        </p:txBody>
      </p:sp>
    </p:spTree>
    <p:extLst>
      <p:ext uri="{BB962C8B-B14F-4D97-AF65-F5344CB8AC3E}">
        <p14:creationId xmlns:p14="http://schemas.microsoft.com/office/powerpoint/2010/main" val="2420611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CA6C615-CC10-4FB7-8A7E-E5C7011792FF}"/>
              </a:ext>
            </a:extLst>
          </p:cNvPr>
          <p:cNvSpPr>
            <a:spLocks noGrp="1"/>
          </p:cNvSpPr>
          <p:nvPr>
            <p:ph type="dt" sz="half" idx="10"/>
          </p:nvPr>
        </p:nvSpPr>
        <p:spPr/>
        <p:txBody>
          <a:bodyPr/>
          <a:lstStyle>
            <a:lvl1pPr>
              <a:defRPr/>
            </a:lvl1pPr>
          </a:lstStyle>
          <a:p>
            <a:pPr>
              <a:defRPr/>
            </a:pPr>
            <a:fld id="{1B455E23-8865-4990-951B-EE97142DA77F}" type="datetimeFigureOut">
              <a:rPr lang="en-US"/>
              <a:pPr>
                <a:defRPr/>
              </a:pPr>
              <a:t>7/29/2026</a:t>
            </a:fld>
            <a:endParaRPr lang="en-US"/>
          </a:p>
        </p:txBody>
      </p:sp>
      <p:sp>
        <p:nvSpPr>
          <p:cNvPr id="5" name="Footer Placeholder 4">
            <a:extLst>
              <a:ext uri="{FF2B5EF4-FFF2-40B4-BE49-F238E27FC236}">
                <a16:creationId xmlns:a16="http://schemas.microsoft.com/office/drawing/2014/main" id="{E41D7796-65F6-4F47-B254-EA0E4EB3A82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64C996-F821-45C7-940B-E94472751E53}"/>
              </a:ext>
            </a:extLst>
          </p:cNvPr>
          <p:cNvSpPr>
            <a:spLocks noGrp="1"/>
          </p:cNvSpPr>
          <p:nvPr>
            <p:ph type="sldNum" sz="quarter" idx="12"/>
          </p:nvPr>
        </p:nvSpPr>
        <p:spPr/>
        <p:txBody>
          <a:bodyPr/>
          <a:lstStyle>
            <a:lvl1pPr>
              <a:defRPr/>
            </a:lvl1pPr>
          </a:lstStyle>
          <a:p>
            <a:pPr>
              <a:defRPr/>
            </a:pPr>
            <a:fld id="{08A1469D-7713-4CC1-98C2-BEBF79BDA3BF}" type="slidenum">
              <a:rPr lang="en-US"/>
              <a:pPr>
                <a:defRPr/>
              </a:pPr>
              <a:t>‹#›</a:t>
            </a:fld>
            <a:endParaRPr lang="en-US"/>
          </a:p>
        </p:txBody>
      </p:sp>
    </p:spTree>
    <p:extLst>
      <p:ext uri="{BB962C8B-B14F-4D97-AF65-F5344CB8AC3E}">
        <p14:creationId xmlns:p14="http://schemas.microsoft.com/office/powerpoint/2010/main" val="420579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89A976-D1B2-43E4-9078-F66220D282B5}"/>
              </a:ext>
            </a:extLst>
          </p:cNvPr>
          <p:cNvSpPr>
            <a:spLocks noGrp="1"/>
          </p:cNvSpPr>
          <p:nvPr>
            <p:ph type="dt" sz="half" idx="10"/>
          </p:nvPr>
        </p:nvSpPr>
        <p:spPr/>
        <p:txBody>
          <a:bodyPr/>
          <a:lstStyle>
            <a:lvl1pPr>
              <a:defRPr/>
            </a:lvl1pPr>
          </a:lstStyle>
          <a:p>
            <a:pPr>
              <a:defRPr/>
            </a:pPr>
            <a:fld id="{9A70045C-0311-480B-844A-9711BBCCD9E9}" type="datetimeFigureOut">
              <a:rPr lang="en-US"/>
              <a:pPr>
                <a:defRPr/>
              </a:pPr>
              <a:t>7/29/2026</a:t>
            </a:fld>
            <a:endParaRPr lang="en-US"/>
          </a:p>
        </p:txBody>
      </p:sp>
      <p:sp>
        <p:nvSpPr>
          <p:cNvPr id="5" name="Footer Placeholder 4">
            <a:extLst>
              <a:ext uri="{FF2B5EF4-FFF2-40B4-BE49-F238E27FC236}">
                <a16:creationId xmlns:a16="http://schemas.microsoft.com/office/drawing/2014/main" id="{E2825156-925E-42B2-815C-B0F67633CB7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5A9D928-DBE5-4F34-A103-80A9B598B638}"/>
              </a:ext>
            </a:extLst>
          </p:cNvPr>
          <p:cNvSpPr>
            <a:spLocks noGrp="1"/>
          </p:cNvSpPr>
          <p:nvPr>
            <p:ph type="sldNum" sz="quarter" idx="12"/>
          </p:nvPr>
        </p:nvSpPr>
        <p:spPr/>
        <p:txBody>
          <a:bodyPr/>
          <a:lstStyle>
            <a:lvl1pPr>
              <a:defRPr/>
            </a:lvl1pPr>
          </a:lstStyle>
          <a:p>
            <a:pPr>
              <a:defRPr/>
            </a:pPr>
            <a:fld id="{5BC6BDDB-3368-46F0-B737-B17E41EE7154}" type="slidenum">
              <a:rPr lang="en-US"/>
              <a:pPr>
                <a:defRPr/>
              </a:pPr>
              <a:t>‹#›</a:t>
            </a:fld>
            <a:endParaRPr lang="en-US"/>
          </a:p>
        </p:txBody>
      </p:sp>
    </p:spTree>
    <p:extLst>
      <p:ext uri="{BB962C8B-B14F-4D97-AF65-F5344CB8AC3E}">
        <p14:creationId xmlns:p14="http://schemas.microsoft.com/office/powerpoint/2010/main" val="306657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C33173C-263C-4BD9-B6F7-C28A738FEF62}"/>
              </a:ext>
            </a:extLst>
          </p:cNvPr>
          <p:cNvSpPr>
            <a:spLocks noGrp="1"/>
          </p:cNvSpPr>
          <p:nvPr>
            <p:ph type="dt" sz="half" idx="10"/>
          </p:nvPr>
        </p:nvSpPr>
        <p:spPr/>
        <p:txBody>
          <a:bodyPr/>
          <a:lstStyle>
            <a:lvl1pPr>
              <a:defRPr/>
            </a:lvl1pPr>
          </a:lstStyle>
          <a:p>
            <a:pPr>
              <a:defRPr/>
            </a:pPr>
            <a:fld id="{D64083D9-1208-4A78-AA7B-C93215F5E776}" type="datetimeFigureOut">
              <a:rPr lang="en-US"/>
              <a:pPr>
                <a:defRPr/>
              </a:pPr>
              <a:t>7/29/2026</a:t>
            </a:fld>
            <a:endParaRPr lang="en-US"/>
          </a:p>
        </p:txBody>
      </p:sp>
      <p:sp>
        <p:nvSpPr>
          <p:cNvPr id="5" name="Footer Placeholder 4">
            <a:extLst>
              <a:ext uri="{FF2B5EF4-FFF2-40B4-BE49-F238E27FC236}">
                <a16:creationId xmlns:a16="http://schemas.microsoft.com/office/drawing/2014/main" id="{DD9F4BD0-DEDB-437F-BBA0-B84EF090C1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C98D03A-DB12-4DC1-8A43-7B129C9936D6}"/>
              </a:ext>
            </a:extLst>
          </p:cNvPr>
          <p:cNvSpPr>
            <a:spLocks noGrp="1"/>
          </p:cNvSpPr>
          <p:nvPr>
            <p:ph type="sldNum" sz="quarter" idx="12"/>
          </p:nvPr>
        </p:nvSpPr>
        <p:spPr/>
        <p:txBody>
          <a:bodyPr/>
          <a:lstStyle>
            <a:lvl1pPr>
              <a:defRPr/>
            </a:lvl1pPr>
          </a:lstStyle>
          <a:p>
            <a:pPr>
              <a:defRPr/>
            </a:pPr>
            <a:fld id="{C48BA580-3DAD-42FB-86E3-4D0B9D4BF27C}" type="slidenum">
              <a:rPr lang="en-US"/>
              <a:pPr>
                <a:defRPr/>
              </a:pPr>
              <a:t>‹#›</a:t>
            </a:fld>
            <a:endParaRPr lang="en-US"/>
          </a:p>
        </p:txBody>
      </p:sp>
    </p:spTree>
    <p:extLst>
      <p:ext uri="{BB962C8B-B14F-4D97-AF65-F5344CB8AC3E}">
        <p14:creationId xmlns:p14="http://schemas.microsoft.com/office/powerpoint/2010/main" val="1856535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3B64DCC2-061B-43B8-94A3-CA207B232FE4}"/>
              </a:ext>
            </a:extLst>
          </p:cNvPr>
          <p:cNvSpPr>
            <a:spLocks noGrp="1"/>
          </p:cNvSpPr>
          <p:nvPr>
            <p:ph type="dt" sz="half" idx="10"/>
          </p:nvPr>
        </p:nvSpPr>
        <p:spPr/>
        <p:txBody>
          <a:bodyPr/>
          <a:lstStyle>
            <a:lvl1pPr>
              <a:defRPr/>
            </a:lvl1pPr>
          </a:lstStyle>
          <a:p>
            <a:pPr>
              <a:defRPr/>
            </a:pPr>
            <a:fld id="{F6EC2FB1-8B64-4375-9186-532A1B3E5EE5}" type="datetimeFigureOut">
              <a:rPr lang="en-US"/>
              <a:pPr>
                <a:defRPr/>
              </a:pPr>
              <a:t>7/29/2026</a:t>
            </a:fld>
            <a:endParaRPr lang="en-US"/>
          </a:p>
        </p:txBody>
      </p:sp>
      <p:sp>
        <p:nvSpPr>
          <p:cNvPr id="6" name="Footer Placeholder 4">
            <a:extLst>
              <a:ext uri="{FF2B5EF4-FFF2-40B4-BE49-F238E27FC236}">
                <a16:creationId xmlns:a16="http://schemas.microsoft.com/office/drawing/2014/main" id="{F481BEE8-58ED-4427-9B34-24DC4BE1B3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9AB02F7-D941-40BC-9F94-124B07E97ED1}"/>
              </a:ext>
            </a:extLst>
          </p:cNvPr>
          <p:cNvSpPr>
            <a:spLocks noGrp="1"/>
          </p:cNvSpPr>
          <p:nvPr>
            <p:ph type="sldNum" sz="quarter" idx="12"/>
          </p:nvPr>
        </p:nvSpPr>
        <p:spPr/>
        <p:txBody>
          <a:bodyPr/>
          <a:lstStyle>
            <a:lvl1pPr>
              <a:defRPr/>
            </a:lvl1pPr>
          </a:lstStyle>
          <a:p>
            <a:pPr>
              <a:defRPr/>
            </a:pPr>
            <a:fld id="{30498863-E0D0-45EC-B5E4-C132FBA1FFEA}" type="slidenum">
              <a:rPr lang="en-US"/>
              <a:pPr>
                <a:defRPr/>
              </a:pPr>
              <a:t>‹#›</a:t>
            </a:fld>
            <a:endParaRPr lang="en-US"/>
          </a:p>
        </p:txBody>
      </p:sp>
    </p:spTree>
    <p:extLst>
      <p:ext uri="{BB962C8B-B14F-4D97-AF65-F5344CB8AC3E}">
        <p14:creationId xmlns:p14="http://schemas.microsoft.com/office/powerpoint/2010/main" val="159464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3ACEC81E-91CD-4F6C-9CA7-C0B5AFCB6FD5}"/>
              </a:ext>
            </a:extLst>
          </p:cNvPr>
          <p:cNvSpPr>
            <a:spLocks noGrp="1"/>
          </p:cNvSpPr>
          <p:nvPr>
            <p:ph type="dt" sz="half" idx="10"/>
          </p:nvPr>
        </p:nvSpPr>
        <p:spPr/>
        <p:txBody>
          <a:bodyPr/>
          <a:lstStyle>
            <a:lvl1pPr>
              <a:defRPr/>
            </a:lvl1pPr>
          </a:lstStyle>
          <a:p>
            <a:pPr>
              <a:defRPr/>
            </a:pPr>
            <a:fld id="{9A468BBB-A909-47BC-9654-DDB716F954FF}" type="datetimeFigureOut">
              <a:rPr lang="en-US"/>
              <a:pPr>
                <a:defRPr/>
              </a:pPr>
              <a:t>7/29/2026</a:t>
            </a:fld>
            <a:endParaRPr lang="en-US"/>
          </a:p>
        </p:txBody>
      </p:sp>
      <p:sp>
        <p:nvSpPr>
          <p:cNvPr id="8" name="Footer Placeholder 4">
            <a:extLst>
              <a:ext uri="{FF2B5EF4-FFF2-40B4-BE49-F238E27FC236}">
                <a16:creationId xmlns:a16="http://schemas.microsoft.com/office/drawing/2014/main" id="{8EA18171-0315-42AA-A019-D64B4597A9B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BBAB483-FCFA-48D0-84E4-C9D6E16F14A4}"/>
              </a:ext>
            </a:extLst>
          </p:cNvPr>
          <p:cNvSpPr>
            <a:spLocks noGrp="1"/>
          </p:cNvSpPr>
          <p:nvPr>
            <p:ph type="sldNum" sz="quarter" idx="12"/>
          </p:nvPr>
        </p:nvSpPr>
        <p:spPr/>
        <p:txBody>
          <a:bodyPr/>
          <a:lstStyle>
            <a:lvl1pPr>
              <a:defRPr/>
            </a:lvl1pPr>
          </a:lstStyle>
          <a:p>
            <a:pPr>
              <a:defRPr/>
            </a:pPr>
            <a:fld id="{7002D8E2-52B0-43E6-BB5A-9D9762645894}" type="slidenum">
              <a:rPr lang="en-US"/>
              <a:pPr>
                <a:defRPr/>
              </a:pPr>
              <a:t>‹#›</a:t>
            </a:fld>
            <a:endParaRPr lang="en-US"/>
          </a:p>
        </p:txBody>
      </p:sp>
    </p:spTree>
    <p:extLst>
      <p:ext uri="{BB962C8B-B14F-4D97-AF65-F5344CB8AC3E}">
        <p14:creationId xmlns:p14="http://schemas.microsoft.com/office/powerpoint/2010/main" val="271034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FE35B87F-F389-4601-867D-435F64181B28}"/>
              </a:ext>
            </a:extLst>
          </p:cNvPr>
          <p:cNvSpPr>
            <a:spLocks noGrp="1"/>
          </p:cNvSpPr>
          <p:nvPr>
            <p:ph type="dt" sz="half" idx="10"/>
          </p:nvPr>
        </p:nvSpPr>
        <p:spPr/>
        <p:txBody>
          <a:bodyPr/>
          <a:lstStyle>
            <a:lvl1pPr>
              <a:defRPr/>
            </a:lvl1pPr>
          </a:lstStyle>
          <a:p>
            <a:pPr>
              <a:defRPr/>
            </a:pPr>
            <a:fld id="{55B5B808-5DC0-41AC-8BB9-B9C0DEFEE76A}" type="datetimeFigureOut">
              <a:rPr lang="en-US"/>
              <a:pPr>
                <a:defRPr/>
              </a:pPr>
              <a:t>7/29/2026</a:t>
            </a:fld>
            <a:endParaRPr lang="en-US"/>
          </a:p>
        </p:txBody>
      </p:sp>
      <p:sp>
        <p:nvSpPr>
          <p:cNvPr id="4" name="Footer Placeholder 4">
            <a:extLst>
              <a:ext uri="{FF2B5EF4-FFF2-40B4-BE49-F238E27FC236}">
                <a16:creationId xmlns:a16="http://schemas.microsoft.com/office/drawing/2014/main" id="{1D34F347-CD2A-440E-B3D3-DD57715FA46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D1EF980-ED90-498A-B223-BE5A2A20ECD6}"/>
              </a:ext>
            </a:extLst>
          </p:cNvPr>
          <p:cNvSpPr>
            <a:spLocks noGrp="1"/>
          </p:cNvSpPr>
          <p:nvPr>
            <p:ph type="sldNum" sz="quarter" idx="12"/>
          </p:nvPr>
        </p:nvSpPr>
        <p:spPr/>
        <p:txBody>
          <a:bodyPr/>
          <a:lstStyle>
            <a:lvl1pPr>
              <a:defRPr/>
            </a:lvl1pPr>
          </a:lstStyle>
          <a:p>
            <a:pPr>
              <a:defRPr/>
            </a:pPr>
            <a:fld id="{02B74211-E325-4CF8-B0DF-CCA194240053}" type="slidenum">
              <a:rPr lang="en-US"/>
              <a:pPr>
                <a:defRPr/>
              </a:pPr>
              <a:t>‹#›</a:t>
            </a:fld>
            <a:endParaRPr lang="en-US"/>
          </a:p>
        </p:txBody>
      </p:sp>
    </p:spTree>
    <p:extLst>
      <p:ext uri="{BB962C8B-B14F-4D97-AF65-F5344CB8AC3E}">
        <p14:creationId xmlns:p14="http://schemas.microsoft.com/office/powerpoint/2010/main" val="3576716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D117798-FECF-4C7A-87D2-D4907C1E1A1B}"/>
              </a:ext>
            </a:extLst>
          </p:cNvPr>
          <p:cNvSpPr>
            <a:spLocks noGrp="1"/>
          </p:cNvSpPr>
          <p:nvPr>
            <p:ph type="dt" sz="half" idx="10"/>
          </p:nvPr>
        </p:nvSpPr>
        <p:spPr/>
        <p:txBody>
          <a:bodyPr/>
          <a:lstStyle>
            <a:lvl1pPr>
              <a:defRPr/>
            </a:lvl1pPr>
          </a:lstStyle>
          <a:p>
            <a:pPr>
              <a:defRPr/>
            </a:pPr>
            <a:fld id="{69D71C3B-F31A-473C-8F87-7DB6821CA94C}" type="datetimeFigureOut">
              <a:rPr lang="en-US"/>
              <a:pPr>
                <a:defRPr/>
              </a:pPr>
              <a:t>7/29/2026</a:t>
            </a:fld>
            <a:endParaRPr lang="en-US"/>
          </a:p>
        </p:txBody>
      </p:sp>
      <p:sp>
        <p:nvSpPr>
          <p:cNvPr id="3" name="Footer Placeholder 4">
            <a:extLst>
              <a:ext uri="{FF2B5EF4-FFF2-40B4-BE49-F238E27FC236}">
                <a16:creationId xmlns:a16="http://schemas.microsoft.com/office/drawing/2014/main" id="{CFAB40B2-CD2F-4148-9F68-4F1BD626DDF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1AB7E02-3854-40CE-A7A9-02577A44C096}"/>
              </a:ext>
            </a:extLst>
          </p:cNvPr>
          <p:cNvSpPr>
            <a:spLocks noGrp="1"/>
          </p:cNvSpPr>
          <p:nvPr>
            <p:ph type="sldNum" sz="quarter" idx="12"/>
          </p:nvPr>
        </p:nvSpPr>
        <p:spPr/>
        <p:txBody>
          <a:bodyPr/>
          <a:lstStyle>
            <a:lvl1pPr>
              <a:defRPr/>
            </a:lvl1pPr>
          </a:lstStyle>
          <a:p>
            <a:pPr>
              <a:defRPr/>
            </a:pPr>
            <a:fld id="{56EFCB87-0B9A-429A-9AEB-C54138224476}" type="slidenum">
              <a:rPr lang="en-US"/>
              <a:pPr>
                <a:defRPr/>
              </a:pPr>
              <a:t>‹#›</a:t>
            </a:fld>
            <a:endParaRPr lang="en-US"/>
          </a:p>
        </p:txBody>
      </p:sp>
    </p:spTree>
    <p:extLst>
      <p:ext uri="{BB962C8B-B14F-4D97-AF65-F5344CB8AC3E}">
        <p14:creationId xmlns:p14="http://schemas.microsoft.com/office/powerpoint/2010/main" val="350585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22B7687B-6EB6-446C-8502-1F56D6CA8CB1}"/>
              </a:ext>
            </a:extLst>
          </p:cNvPr>
          <p:cNvSpPr>
            <a:spLocks noGrp="1"/>
          </p:cNvSpPr>
          <p:nvPr>
            <p:ph type="dt" sz="half" idx="10"/>
          </p:nvPr>
        </p:nvSpPr>
        <p:spPr/>
        <p:txBody>
          <a:bodyPr/>
          <a:lstStyle>
            <a:lvl1pPr>
              <a:defRPr/>
            </a:lvl1pPr>
          </a:lstStyle>
          <a:p>
            <a:pPr>
              <a:defRPr/>
            </a:pPr>
            <a:fld id="{A2D35333-F93F-4313-B1E9-F1D51B1B36BE}" type="datetimeFigureOut">
              <a:rPr lang="en-US"/>
              <a:pPr>
                <a:defRPr/>
              </a:pPr>
              <a:t>7/29/2026</a:t>
            </a:fld>
            <a:endParaRPr lang="en-US"/>
          </a:p>
        </p:txBody>
      </p:sp>
      <p:sp>
        <p:nvSpPr>
          <p:cNvPr id="6" name="Footer Placeholder 4">
            <a:extLst>
              <a:ext uri="{FF2B5EF4-FFF2-40B4-BE49-F238E27FC236}">
                <a16:creationId xmlns:a16="http://schemas.microsoft.com/office/drawing/2014/main" id="{D0F0206A-084E-45D2-933D-FF3089EC10F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713F463-D091-47B8-B833-AF36D1E00F8A}"/>
              </a:ext>
            </a:extLst>
          </p:cNvPr>
          <p:cNvSpPr>
            <a:spLocks noGrp="1"/>
          </p:cNvSpPr>
          <p:nvPr>
            <p:ph type="sldNum" sz="quarter" idx="12"/>
          </p:nvPr>
        </p:nvSpPr>
        <p:spPr/>
        <p:txBody>
          <a:bodyPr/>
          <a:lstStyle>
            <a:lvl1pPr>
              <a:defRPr/>
            </a:lvl1pPr>
          </a:lstStyle>
          <a:p>
            <a:pPr>
              <a:defRPr/>
            </a:pPr>
            <a:fld id="{D5FC905B-BC5A-4691-B39F-60503B6E87AF}" type="slidenum">
              <a:rPr lang="en-US"/>
              <a:pPr>
                <a:defRPr/>
              </a:pPr>
              <a:t>‹#›</a:t>
            </a:fld>
            <a:endParaRPr lang="en-US"/>
          </a:p>
        </p:txBody>
      </p:sp>
    </p:spTree>
    <p:extLst>
      <p:ext uri="{BB962C8B-B14F-4D97-AF65-F5344CB8AC3E}">
        <p14:creationId xmlns:p14="http://schemas.microsoft.com/office/powerpoint/2010/main" val="1578452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3">
            <a:extLst>
              <a:ext uri="{FF2B5EF4-FFF2-40B4-BE49-F238E27FC236}">
                <a16:creationId xmlns:a16="http://schemas.microsoft.com/office/drawing/2014/main" id="{1F98C307-052E-4EA8-9D16-02CC15385126}"/>
              </a:ext>
            </a:extLst>
          </p:cNvPr>
          <p:cNvSpPr>
            <a:spLocks noGrp="1"/>
          </p:cNvSpPr>
          <p:nvPr>
            <p:ph type="dt" sz="half" idx="10"/>
          </p:nvPr>
        </p:nvSpPr>
        <p:spPr/>
        <p:txBody>
          <a:bodyPr/>
          <a:lstStyle>
            <a:lvl1pPr>
              <a:defRPr/>
            </a:lvl1pPr>
          </a:lstStyle>
          <a:p>
            <a:pPr>
              <a:defRPr/>
            </a:pPr>
            <a:fld id="{8EAEE843-B31D-4B08-8BA7-E2BBE56F375A}" type="datetimeFigureOut">
              <a:rPr lang="en-US"/>
              <a:pPr>
                <a:defRPr/>
              </a:pPr>
              <a:t>7/29/2026</a:t>
            </a:fld>
            <a:endParaRPr lang="en-US"/>
          </a:p>
        </p:txBody>
      </p:sp>
      <p:sp>
        <p:nvSpPr>
          <p:cNvPr id="6" name="Footer Placeholder 4">
            <a:extLst>
              <a:ext uri="{FF2B5EF4-FFF2-40B4-BE49-F238E27FC236}">
                <a16:creationId xmlns:a16="http://schemas.microsoft.com/office/drawing/2014/main" id="{D2745CA8-DD3D-42F2-A40F-03F50C62FC6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6897995-1D29-4527-97C9-B8123D8108E9}"/>
              </a:ext>
            </a:extLst>
          </p:cNvPr>
          <p:cNvSpPr>
            <a:spLocks noGrp="1"/>
          </p:cNvSpPr>
          <p:nvPr>
            <p:ph type="sldNum" sz="quarter" idx="12"/>
          </p:nvPr>
        </p:nvSpPr>
        <p:spPr/>
        <p:txBody>
          <a:bodyPr/>
          <a:lstStyle>
            <a:lvl1pPr>
              <a:defRPr/>
            </a:lvl1pPr>
          </a:lstStyle>
          <a:p>
            <a:pPr>
              <a:defRPr/>
            </a:pPr>
            <a:fld id="{8CEAF58F-680A-4BF5-8496-1BEA5560A9CB}" type="slidenum">
              <a:rPr lang="en-US"/>
              <a:pPr>
                <a:defRPr/>
              </a:pPr>
              <a:t>‹#›</a:t>
            </a:fld>
            <a:endParaRPr lang="en-US"/>
          </a:p>
        </p:txBody>
      </p:sp>
    </p:spTree>
    <p:extLst>
      <p:ext uri="{BB962C8B-B14F-4D97-AF65-F5344CB8AC3E}">
        <p14:creationId xmlns:p14="http://schemas.microsoft.com/office/powerpoint/2010/main" val="3543495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443472-D353-415E-8BD0-1CAC602A8175}"/>
              </a:ext>
            </a:extLst>
          </p:cNvPr>
          <p:cNvSpPr>
            <a:spLocks noGrp="1"/>
          </p:cNvSpPr>
          <p:nvPr>
            <p:ph type="dt" sz="half" idx="10"/>
          </p:nvPr>
        </p:nvSpPr>
        <p:spPr/>
        <p:txBody>
          <a:bodyPr/>
          <a:lstStyle>
            <a:lvl1pPr>
              <a:defRPr/>
            </a:lvl1pPr>
          </a:lstStyle>
          <a:p>
            <a:pPr>
              <a:defRPr/>
            </a:pPr>
            <a:fld id="{C5C9CB8F-E90A-4746-9F28-9B33442D16D4}" type="datetimeFigureOut">
              <a:rPr lang="en-US"/>
              <a:pPr>
                <a:defRPr/>
              </a:pPr>
              <a:t>7/29/2026</a:t>
            </a:fld>
            <a:endParaRPr lang="en-US"/>
          </a:p>
        </p:txBody>
      </p:sp>
      <p:sp>
        <p:nvSpPr>
          <p:cNvPr id="5" name="Footer Placeholder 4">
            <a:extLst>
              <a:ext uri="{FF2B5EF4-FFF2-40B4-BE49-F238E27FC236}">
                <a16:creationId xmlns:a16="http://schemas.microsoft.com/office/drawing/2014/main" id="{E4B69EC6-0FBB-489C-8F1A-ABBFC7B7BF1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83446B9-D0F3-4D82-96E4-11A36B5BF097}"/>
              </a:ext>
            </a:extLst>
          </p:cNvPr>
          <p:cNvSpPr>
            <a:spLocks noGrp="1"/>
          </p:cNvSpPr>
          <p:nvPr>
            <p:ph type="sldNum" sz="quarter" idx="12"/>
          </p:nvPr>
        </p:nvSpPr>
        <p:spPr/>
        <p:txBody>
          <a:bodyPr/>
          <a:lstStyle>
            <a:lvl1pPr>
              <a:defRPr/>
            </a:lvl1pPr>
          </a:lstStyle>
          <a:p>
            <a:pPr>
              <a:defRPr/>
            </a:pPr>
            <a:fld id="{89CC027C-CC33-4272-8C2F-F6BA0624F481}" type="slidenum">
              <a:rPr lang="en-US"/>
              <a:pPr>
                <a:defRPr/>
              </a:pPr>
              <a:t>‹#›</a:t>
            </a:fld>
            <a:endParaRPr lang="en-US"/>
          </a:p>
        </p:txBody>
      </p:sp>
    </p:spTree>
    <p:extLst>
      <p:ext uri="{BB962C8B-B14F-4D97-AF65-F5344CB8AC3E}">
        <p14:creationId xmlns:p14="http://schemas.microsoft.com/office/powerpoint/2010/main" val="2680474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355DC17-D060-45DF-BBD4-3F1062059704}"/>
              </a:ext>
            </a:extLst>
          </p:cNvPr>
          <p:cNvSpPr>
            <a:spLocks noGrp="1"/>
          </p:cNvSpPr>
          <p:nvPr>
            <p:ph type="dt" sz="half" idx="10"/>
          </p:nvPr>
        </p:nvSpPr>
        <p:spPr/>
        <p:txBody>
          <a:bodyPr/>
          <a:lstStyle>
            <a:lvl1pPr>
              <a:defRPr/>
            </a:lvl1pPr>
          </a:lstStyle>
          <a:p>
            <a:pPr>
              <a:defRPr/>
            </a:pPr>
            <a:fld id="{DE6BECF9-D117-493A-9A94-B0E1220C7765}" type="datetimeFigureOut">
              <a:rPr lang="en-US"/>
              <a:pPr>
                <a:defRPr/>
              </a:pPr>
              <a:t>7/29/2026</a:t>
            </a:fld>
            <a:endParaRPr lang="en-US"/>
          </a:p>
        </p:txBody>
      </p:sp>
      <p:sp>
        <p:nvSpPr>
          <p:cNvPr id="5" name="Footer Placeholder 4">
            <a:extLst>
              <a:ext uri="{FF2B5EF4-FFF2-40B4-BE49-F238E27FC236}">
                <a16:creationId xmlns:a16="http://schemas.microsoft.com/office/drawing/2014/main" id="{EDE05377-673B-4929-8523-315EC1B798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DA59E3-57CE-4817-9DE9-564FBA10DF44}"/>
              </a:ext>
            </a:extLst>
          </p:cNvPr>
          <p:cNvSpPr>
            <a:spLocks noGrp="1"/>
          </p:cNvSpPr>
          <p:nvPr>
            <p:ph type="sldNum" sz="quarter" idx="12"/>
          </p:nvPr>
        </p:nvSpPr>
        <p:spPr/>
        <p:txBody>
          <a:bodyPr/>
          <a:lstStyle>
            <a:lvl1pPr>
              <a:defRPr/>
            </a:lvl1pPr>
          </a:lstStyle>
          <a:p>
            <a:pPr>
              <a:defRPr/>
            </a:pPr>
            <a:fld id="{B1AC8AC5-E96B-49C8-B477-D6426C4D6701}" type="slidenum">
              <a:rPr lang="en-US"/>
              <a:pPr>
                <a:defRPr/>
              </a:pPr>
              <a:t>‹#›</a:t>
            </a:fld>
            <a:endParaRPr lang="en-US"/>
          </a:p>
        </p:txBody>
      </p:sp>
    </p:spTree>
    <p:extLst>
      <p:ext uri="{BB962C8B-B14F-4D97-AF65-F5344CB8AC3E}">
        <p14:creationId xmlns:p14="http://schemas.microsoft.com/office/powerpoint/2010/main" val="3377646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0501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E27E-4B8E-A1B5-79C8-AB98E7EC565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C3264A3-A490-8EF9-C04D-937693247B3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47154C5-805E-6F6B-19EC-54C26AF775D8}"/>
              </a:ext>
            </a:extLst>
          </p:cNvPr>
          <p:cNvSpPr>
            <a:spLocks noGrp="1"/>
          </p:cNvSpPr>
          <p:nvPr>
            <p:ph type="dt" sz="half" idx="10"/>
          </p:nvPr>
        </p:nvSpPr>
        <p:spPr/>
        <p:txBody>
          <a:bodyPr/>
          <a:lstStyle/>
          <a:p>
            <a:fld id="{3716CF76-98A3-48D2-8665-B508D01B09B5}" type="datetimeFigureOut">
              <a:rPr lang="en-GB" smtClean="0"/>
              <a:t>29/07/2026</a:t>
            </a:fld>
            <a:endParaRPr lang="en-GB"/>
          </a:p>
        </p:txBody>
      </p:sp>
      <p:sp>
        <p:nvSpPr>
          <p:cNvPr id="5" name="Footer Placeholder 4">
            <a:extLst>
              <a:ext uri="{FF2B5EF4-FFF2-40B4-BE49-F238E27FC236}">
                <a16:creationId xmlns:a16="http://schemas.microsoft.com/office/drawing/2014/main" id="{A5923ADE-83B3-A35B-3ECF-B150C5FF5D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77DAF8-1F4F-862D-B1B8-AC3BF86EAFA5}"/>
              </a:ext>
            </a:extLst>
          </p:cNvPr>
          <p:cNvSpPr>
            <a:spLocks noGrp="1"/>
          </p:cNvSpPr>
          <p:nvPr>
            <p:ph type="sldNum" sz="quarter" idx="12"/>
          </p:nvPr>
        </p:nvSpPr>
        <p:spPr/>
        <p:txBody>
          <a:bodyPr/>
          <a:lstStyle/>
          <a:p>
            <a:fld id="{93B40A7F-93F6-403F-BD4A-294826CBF5F8}" type="slidenum">
              <a:rPr lang="en-GB" smtClean="0"/>
              <a:t>‹#›</a:t>
            </a:fld>
            <a:endParaRPr lang="en-GB"/>
          </a:p>
        </p:txBody>
      </p:sp>
    </p:spTree>
    <p:extLst>
      <p:ext uri="{BB962C8B-B14F-4D97-AF65-F5344CB8AC3E}">
        <p14:creationId xmlns:p14="http://schemas.microsoft.com/office/powerpoint/2010/main" val="990333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379-4DA3-A57A-8BA3-1A586A2F7A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E01DB9-8180-181D-93FF-24207D1945F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3A3A2F3-EE5D-5CBD-5033-F8AC2BECC8EC}"/>
              </a:ext>
            </a:extLst>
          </p:cNvPr>
          <p:cNvSpPr>
            <a:spLocks noGrp="1"/>
          </p:cNvSpPr>
          <p:nvPr>
            <p:ph type="dt" sz="half" idx="10"/>
          </p:nvPr>
        </p:nvSpPr>
        <p:spPr/>
        <p:txBody>
          <a:bodyPr/>
          <a:lstStyle/>
          <a:p>
            <a:fld id="{D993C3E9-2BBA-4E87-AEC4-123A383E88EC}" type="datetimeFigureOut">
              <a:rPr lang="en-GB" smtClean="0"/>
              <a:t>29/07/2026</a:t>
            </a:fld>
            <a:endParaRPr lang="en-GB"/>
          </a:p>
        </p:txBody>
      </p:sp>
      <p:sp>
        <p:nvSpPr>
          <p:cNvPr id="5" name="Footer Placeholder 4">
            <a:extLst>
              <a:ext uri="{FF2B5EF4-FFF2-40B4-BE49-F238E27FC236}">
                <a16:creationId xmlns:a16="http://schemas.microsoft.com/office/drawing/2014/main" id="{580CEAF5-B441-9BC1-2F0F-42F11704EB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F69E86-90F8-5901-5AFA-A516CA73D104}"/>
              </a:ext>
            </a:extLst>
          </p:cNvPr>
          <p:cNvSpPr>
            <a:spLocks noGrp="1"/>
          </p:cNvSpPr>
          <p:nvPr>
            <p:ph type="sldNum" sz="quarter" idx="12"/>
          </p:nvPr>
        </p:nvSpPr>
        <p:spPr/>
        <p:txBody>
          <a:bodyPr/>
          <a:lstStyle/>
          <a:p>
            <a:fld id="{28B0E204-14BC-49B0-84A7-83BCD7B73E33}" type="slidenum">
              <a:rPr lang="en-GB" smtClean="0"/>
              <a:t>‹#›</a:t>
            </a:fld>
            <a:endParaRPr lang="en-GB"/>
          </a:p>
        </p:txBody>
      </p:sp>
    </p:spTree>
    <p:extLst>
      <p:ext uri="{BB962C8B-B14F-4D97-AF65-F5344CB8AC3E}">
        <p14:creationId xmlns:p14="http://schemas.microsoft.com/office/powerpoint/2010/main" val="1894127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4425" y="1198517"/>
            <a:ext cx="4438651" cy="4438651"/>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930709" y="2801930"/>
            <a:ext cx="8686801" cy="2565903"/>
          </a:xfrm>
        </p:spPr>
        <p:txBody>
          <a:bodyPr anchor="b">
            <a:normAutofit/>
          </a:bodyPr>
          <a:lstStyle>
            <a:lvl1pPr>
              <a:lnSpc>
                <a:spcPct val="80000"/>
              </a:lnSpc>
              <a:defRPr sz="6600">
                <a:latin typeface="+mj-lt"/>
              </a:defRPr>
            </a:lvl1pPr>
          </a:lstStyle>
          <a:p>
            <a:r>
              <a:rPr lang="en-US"/>
              <a:t>Click to edit Master title style</a:t>
            </a:r>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346091" y="1726270"/>
            <a:ext cx="3024899" cy="547908"/>
          </a:xfrm>
        </p:spPr>
        <p:txBody>
          <a:bodyPr>
            <a:noAutofit/>
          </a:bodyPr>
          <a:lstStyle>
            <a:lvl1pPr marL="0" indent="0">
              <a:buNone/>
              <a:defRPr sz="1600"/>
            </a:lvl1pPr>
            <a:lvl2pPr marL="228594" indent="0">
              <a:buNone/>
              <a:defRPr sz="1400"/>
            </a:lvl2pPr>
            <a:lvl3pPr marL="457189" indent="0">
              <a:buNone/>
              <a:defRPr sz="1200"/>
            </a:lvl3pPr>
            <a:lvl4pPr marL="685783" indent="0">
              <a:buNone/>
              <a:defRPr sz="1100"/>
            </a:lvl4pPr>
            <a:lvl5pPr marL="914377" indent="0">
              <a:buNone/>
              <a:defRPr sz="105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347132" y="6529917"/>
            <a:ext cx="3284341" cy="328084"/>
          </a:xfrm>
          <a:prstGeom prst="rect">
            <a:avLst/>
          </a:prstGeom>
        </p:spPr>
        <p:txBody>
          <a:bodyPr/>
          <a:lstStyle/>
          <a:p>
            <a:fld id="{BE4564F8-E916-4EFF-887D-D1E1BBF6454B}" type="datetime1">
              <a:rPr lang="en-US" smtClean="0"/>
              <a:t>7/29/2026</a:t>
            </a:fld>
            <a:endParaRPr lang="en-US"/>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8660020" y="6529917"/>
            <a:ext cx="2805405" cy="328084"/>
          </a:xfrm>
          <a:prstGeom prst="rect">
            <a:avLst/>
          </a:prstGeom>
        </p:spPr>
        <p:txBody>
          <a:bodyPr/>
          <a:lstStyle/>
          <a:p>
            <a:r>
              <a:rPr lang="en-US"/>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11415662" y="6529917"/>
            <a:ext cx="429207" cy="328084"/>
          </a:xfrm>
          <a:prstGeom prst="rect">
            <a:avLst/>
          </a:prstGeom>
        </p:spPr>
        <p:txBody>
          <a:bodyPr/>
          <a:lstStyle/>
          <a:p>
            <a:fld id="{CC057153-B650-4DEB-B370-79DDCFDCE934}" type="slidenum">
              <a:rPr lang="en-US" smtClean="0"/>
              <a:t>‹#›</a:t>
            </a:fld>
            <a:endParaRPr lang="en-US"/>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450428" y="2522483"/>
            <a:ext cx="0" cy="26249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764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515E74ED-2A6E-80D7-2247-FD12F261259F}"/>
              </a:ext>
            </a:extLst>
          </p:cNvPr>
          <p:cNvPicPr>
            <a:picLocks noChangeAspect="1"/>
          </p:cNvPicPr>
          <p:nvPr/>
        </p:nvPicPr>
        <p:blipFill>
          <a:blip r:embed="rId2">
            <a:extLst>
              <a:ext uri="{28A0092B-C50C-407E-A947-70E740481C1C}">
                <a14:useLocalDpi xmlns:a14="http://schemas.microsoft.com/office/drawing/2010/main" val="0"/>
              </a:ext>
            </a:extLst>
          </a:blip>
          <a:srcRect t="47100"/>
          <a:stretch/>
        </p:blipFill>
        <p:spPr>
          <a:xfrm>
            <a:off x="462642" y="1"/>
            <a:ext cx="8989429" cy="475542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8" y="3603171"/>
            <a:ext cx="7014009" cy="1507672"/>
          </a:xfrm>
        </p:spPr>
        <p:txBody>
          <a:bodyPr anchor="b">
            <a:noAutofit/>
          </a:bodyPr>
          <a:lstStyle>
            <a:lvl1pPr>
              <a:defRPr sz="4500">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4" y="5480958"/>
            <a:ext cx="6360733" cy="744159"/>
          </a:xfrm>
        </p:spPr>
        <p:txBody>
          <a:bodyPr anchor="b">
            <a:noAutofit/>
          </a:bodyPr>
          <a:lstStyle>
            <a:lvl1pPr marL="0" indent="0">
              <a:lnSpc>
                <a:spcPct val="110000"/>
              </a:lnSpc>
              <a:buNone/>
              <a:defRPr sz="1800"/>
            </a:lvl1pPr>
            <a:lvl2pPr marL="228594" indent="0">
              <a:lnSpc>
                <a:spcPct val="110000"/>
              </a:lnSpc>
              <a:buNone/>
              <a:defRPr sz="1600"/>
            </a:lvl2pPr>
            <a:lvl3pPr marL="457189" indent="0">
              <a:buNone/>
              <a:defRPr sz="1400"/>
            </a:lvl3pPr>
            <a:lvl4pPr marL="685783" indent="0">
              <a:buNone/>
              <a:defRPr sz="1200"/>
            </a:lvl4pPr>
            <a:lvl5pPr marL="914377"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7"/>
            <a:ext cx="3284341" cy="328084"/>
          </a:xfrm>
          <a:prstGeom prst="rect">
            <a:avLst/>
          </a:prstGeom>
        </p:spPr>
        <p:txBody>
          <a:bodyPr/>
          <a:lstStyle/>
          <a:p>
            <a:fld id="{1ABC5762-7F5E-4C8D-B27D-8990A68BB18F}" type="datetime1">
              <a:rPr lang="en-US" smtClean="0"/>
              <a:t>7/29/2026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20" y="6529917"/>
            <a:ext cx="2805405" cy="328084"/>
          </a:xfrm>
          <a:prstGeom prst="rect">
            <a:avLst/>
          </a:prstGeom>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2" y="6529917"/>
            <a:ext cx="429207" cy="328084"/>
          </a:xfrm>
          <a:prstGeom prst="rect">
            <a:avLst/>
          </a:prstGeom>
        </p:spPr>
        <p:txBody>
          <a:bodyPr/>
          <a:lstStyle/>
          <a:p>
            <a:fld id="{CC057153-B650-4DEB-B370-79DDCFDCE934}" type="slidenum">
              <a:rPr lang="en-US" smtClean="0"/>
              <a:t>‹#›</a:t>
            </a:fld>
            <a:endParaRPr lang="en-US"/>
          </a:p>
        </p:txBody>
      </p:sp>
      <p:cxnSp>
        <p:nvCxnSpPr>
          <p:cNvPr id="11" name="Straight Connector 10">
            <a:extLst>
              <a:ext uri="{FF2B5EF4-FFF2-40B4-BE49-F238E27FC236}">
                <a16:creationId xmlns:a16="http://schemas.microsoft.com/office/drawing/2014/main" id="{BB055BD5-F132-7EB0-787E-04988310DC8B}"/>
              </a:ext>
            </a:extLst>
          </p:cNvPr>
          <p:cNvCxnSpPr>
            <a:cxnSpLocks/>
          </p:cNvCxnSpPr>
          <p:nvPr/>
        </p:nvCxnSpPr>
        <p:spPr>
          <a:xfrm>
            <a:off x="4985657" y="5238750"/>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8529229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303"/>
            <a:ext cx="4361688" cy="1386965"/>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5749423"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1" y="6529917"/>
            <a:ext cx="2031073" cy="328084"/>
          </a:xfrm>
          <a:prstGeom prst="rect">
            <a:avLst/>
          </a:prstGeom>
        </p:spPr>
        <p:txBody>
          <a:bodyPr/>
          <a:lstStyle/>
          <a:p>
            <a:fld id="{D5E635FD-01E5-4F9B-B7E3-4E8E4D553502}" type="datetime1">
              <a:rPr lang="en-US" smtClean="0"/>
              <a:t>7/29/2026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7"/>
            <a:ext cx="2805405" cy="328084"/>
          </a:xfrm>
          <a:prstGeom prst="rect">
            <a:avLst/>
          </a:prstGeo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5" y="6529917"/>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347134" y="328085"/>
            <a:ext cx="11497735"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7420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id="{9ECA965F-086A-7B72-BC9F-EA4CF32BCAAD}"/>
              </a:ext>
            </a:extLst>
          </p:cNvPr>
          <p:cNvPicPr>
            <a:picLocks noChangeAspect="1"/>
          </p:cNvPicPr>
          <p:nvPr/>
        </p:nvPicPr>
        <p:blipFill>
          <a:blip r:embed="rId2">
            <a:extLst>
              <a:ext uri="{28A0092B-C50C-407E-A947-70E740481C1C}">
                <a14:useLocalDpi xmlns:a14="http://schemas.microsoft.com/office/drawing/2010/main" val="0"/>
              </a:ext>
            </a:extLst>
          </a:blip>
          <a:srcRect b="11502"/>
          <a:stretch/>
        </p:blipFill>
        <p:spPr>
          <a:xfrm>
            <a:off x="421565" y="1836226"/>
            <a:ext cx="5674435" cy="502177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50430" y="990601"/>
            <a:ext cx="9145991" cy="3630384"/>
          </a:xfrm>
        </p:spPr>
        <p:txBody>
          <a:bodyPr anchor="b">
            <a:noAutofit/>
          </a:bodyPr>
          <a:lstStyle>
            <a:lvl1pPr algn="l">
              <a:defRPr sz="6500">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7"/>
            <a:ext cx="3284341" cy="328084"/>
          </a:xfrm>
          <a:prstGeom prst="rect">
            <a:avLst/>
          </a:prstGeom>
        </p:spPr>
        <p:txBody>
          <a:bodyPr/>
          <a:lstStyle>
            <a:lvl1pPr>
              <a:defRPr>
                <a:solidFill>
                  <a:schemeClr val="bg1"/>
                </a:solidFill>
              </a:defRPr>
            </a:lvl1pPr>
          </a:lstStyle>
          <a:p>
            <a:fld id="{BD69ADDC-FB37-4BD0-807F-2EC90205924B}" type="datetime1">
              <a:rPr lang="en-US" smtClean="0"/>
              <a:pPr/>
              <a:t>7/29/2026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20" y="6529917"/>
            <a:ext cx="2805405" cy="328084"/>
          </a:xfrm>
          <a:prstGeom prst="rect">
            <a:avLst/>
          </a:prstGeom>
        </p:spPr>
        <p:txBody>
          <a:bodyPr/>
          <a:lstStyle>
            <a:lvl1pPr>
              <a:defRPr>
                <a:solidFill>
                  <a:schemeClr val="bg1"/>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2" y="6529917"/>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59967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1620">
          <p15:clr>
            <a:srgbClr val="FBAE40"/>
          </p15:clr>
        </p15:guide>
        <p15:guide id="6"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Header 2">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id="{0B3EB36B-144D-A648-1BD5-DBEDDC79D093}"/>
              </a:ext>
            </a:extLst>
          </p:cNvPr>
          <p:cNvPicPr>
            <a:picLocks noChangeAspect="1"/>
          </p:cNvPicPr>
          <p:nvPr/>
        </p:nvPicPr>
        <p:blipFill>
          <a:blip r:embed="rId2">
            <a:extLst>
              <a:ext uri="{28A0092B-C50C-407E-A947-70E740481C1C}">
                <a14:useLocalDpi xmlns:a14="http://schemas.microsoft.com/office/drawing/2010/main" val="0"/>
              </a:ext>
            </a:extLst>
          </a:blip>
          <a:srcRect l="12178" b="16685"/>
          <a:stretch/>
        </p:blipFill>
        <p:spPr>
          <a:xfrm>
            <a:off x="0" y="2754087"/>
            <a:ext cx="4325917" cy="4103915"/>
          </a:xfrm>
          <a:prstGeom prst="rect">
            <a:avLst/>
          </a:prstGeom>
        </p:spPr>
      </p:pic>
      <p:sp>
        <p:nvSpPr>
          <p:cNvPr id="11" name="Title 1">
            <a:extLst>
              <a:ext uri="{FF2B5EF4-FFF2-40B4-BE49-F238E27FC236}">
                <a16:creationId xmlns:a16="http://schemas.microsoft.com/office/drawing/2014/main" id="{D2BD543F-D939-A8C7-FAFA-B555B276DBD7}"/>
              </a:ext>
            </a:extLst>
          </p:cNvPr>
          <p:cNvSpPr>
            <a:spLocks noGrp="1"/>
          </p:cNvSpPr>
          <p:nvPr>
            <p:ph type="ctrTitle"/>
          </p:nvPr>
        </p:nvSpPr>
        <p:spPr>
          <a:xfrm>
            <a:off x="1450430" y="990601"/>
            <a:ext cx="9145991" cy="3630384"/>
          </a:xfrm>
        </p:spPr>
        <p:txBody>
          <a:bodyPr anchor="b">
            <a:noAutofit/>
          </a:bodyPr>
          <a:lstStyle>
            <a:lvl1pPr algn="l">
              <a:defRPr sz="65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7"/>
            <a:ext cx="3284341" cy="328084"/>
          </a:xfrm>
          <a:prstGeom prst="rect">
            <a:avLst/>
          </a:prstGeom>
        </p:spPr>
        <p:txBody>
          <a:bodyPr/>
          <a:lstStyle/>
          <a:p>
            <a:fld id="{D6DBE5D1-8623-4EBC-BE64-F118A957A6D2}" type="datetime1">
              <a:rPr lang="en-US" smtClean="0"/>
              <a:t>7/29/2026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20" y="6529917"/>
            <a:ext cx="2805405" cy="328084"/>
          </a:xfrm>
          <a:prstGeom prst="rect">
            <a:avLst/>
          </a:prstGeo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2" y="6529917"/>
            <a:ext cx="429207" cy="328084"/>
          </a:xfrm>
          <a:prstGeom prst="rect">
            <a:avLst/>
          </a:prstGeo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20834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1620">
          <p15:clr>
            <a:srgbClr val="FBAE40"/>
          </p15:clr>
        </p15:guide>
        <p15:guide id="6"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2944" y="3951736"/>
            <a:ext cx="9144000" cy="727006"/>
          </a:xfrm>
        </p:spPr>
        <p:txBody>
          <a:bodyPr anchor="b">
            <a:normAutofit/>
          </a:bodyPr>
          <a:lstStyle>
            <a:lvl1pPr algn="l">
              <a:defRPr sz="4000" b="1"/>
            </a:lvl1pPr>
          </a:lstStyle>
          <a:p>
            <a:r>
              <a:rPr lang="en-GB"/>
              <a:t>Master title Arial Bold 40pt</a:t>
            </a:r>
          </a:p>
        </p:txBody>
      </p:sp>
      <p:sp>
        <p:nvSpPr>
          <p:cNvPr id="3" name="Subtitle 2"/>
          <p:cNvSpPr>
            <a:spLocks noGrp="1"/>
          </p:cNvSpPr>
          <p:nvPr>
            <p:ph type="subTitle" idx="1" hasCustomPrompt="1"/>
          </p:nvPr>
        </p:nvSpPr>
        <p:spPr>
          <a:xfrm>
            <a:off x="572944" y="4776442"/>
            <a:ext cx="9144000" cy="433249"/>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a:t>Master text Arial 28pt</a:t>
            </a:r>
          </a:p>
        </p:txBody>
      </p:sp>
      <p:pic>
        <p:nvPicPr>
          <p:cNvPr id="4" name="Picture 3">
            <a:extLst>
              <a:ext uri="{FF2B5EF4-FFF2-40B4-BE49-F238E27FC236}">
                <a16:creationId xmlns:a16="http://schemas.microsoft.com/office/drawing/2014/main" id="{5275EC1D-BDF4-6616-CF34-37BAEE4272CE}"/>
              </a:ext>
            </a:extLst>
          </p:cNvPr>
          <p:cNvPicPr>
            <a:picLocks noChangeAspect="1"/>
          </p:cNvPicPr>
          <p:nvPr userDrawn="1"/>
        </p:nvPicPr>
        <p:blipFill>
          <a:blip r:embed="rId3"/>
          <a:stretch>
            <a:fillRect/>
          </a:stretch>
        </p:blipFill>
        <p:spPr>
          <a:xfrm>
            <a:off x="572944" y="1819562"/>
            <a:ext cx="8425549" cy="1655618"/>
          </a:xfrm>
          <a:prstGeom prst="rect">
            <a:avLst/>
          </a:prstGeom>
        </p:spPr>
      </p:pic>
    </p:spTree>
    <p:extLst>
      <p:ext uri="{BB962C8B-B14F-4D97-AF65-F5344CB8AC3E}">
        <p14:creationId xmlns:p14="http://schemas.microsoft.com/office/powerpoint/2010/main" val="2120753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Box 2">
            <a:extLst>
              <a:ext uri="{FF2B5EF4-FFF2-40B4-BE49-F238E27FC236}">
                <a16:creationId xmlns:a16="http://schemas.microsoft.com/office/drawing/2014/main" id="{BC85F6E0-A17A-63EC-3595-F794937CC7E0}"/>
              </a:ext>
            </a:extLst>
          </p:cNvPr>
          <p:cNvSpPr txBox="1">
            <a:spLocks noChangeArrowheads="1"/>
          </p:cNvSpPr>
          <p:nvPr userDrawn="1"/>
        </p:nvSpPr>
        <p:spPr bwMode="auto">
          <a:xfrm>
            <a:off x="6386858" y="5675190"/>
            <a:ext cx="2924447" cy="86146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0000"/>
              </a:lnSpc>
              <a:spcAft>
                <a:spcPts val="0"/>
              </a:spcAft>
              <a:buNone/>
            </a:pPr>
            <a:r>
              <a:rPr lang="en-GB" sz="2000">
                <a:solidFill>
                  <a:srgbClr val="4C356D"/>
                </a:solidFill>
                <a:effectLst/>
                <a:latin typeface="Arial Nova" panose="020B0504020202020204" pitchFamily="34" charset="0"/>
                <a:ea typeface="Calibri" panose="020F0502020204030204" pitchFamily="34" charset="0"/>
                <a:cs typeface="Times New Roman" panose="02020603050405020304" pitchFamily="18" charset="0"/>
              </a:rPr>
              <a:t>Shaping Care</a:t>
            </a:r>
            <a:r>
              <a:rPr lang="en-GB" sz="2000">
                <a:solidFill>
                  <a:srgbClr val="4C356D"/>
                </a:solidFill>
                <a:effectLst/>
                <a:latin typeface="Arial Nova Light" panose="020B0304020202020204" pitchFamily="34" charset="0"/>
                <a:ea typeface="Calibri" panose="020F0502020204030204" pitchFamily="34" charset="0"/>
                <a:cs typeface="Times New Roman" panose="02020603050405020304" pitchFamily="18" charset="0"/>
              </a:rPr>
              <a:t>    </a:t>
            </a:r>
          </a:p>
          <a:p>
            <a:pPr>
              <a:lnSpc>
                <a:spcPct val="100000"/>
              </a:lnSpc>
              <a:spcAft>
                <a:spcPts val="0"/>
              </a:spcAft>
              <a:buNone/>
            </a:pPr>
            <a:r>
              <a:rPr lang="en-GB" sz="2000">
                <a:solidFill>
                  <a:srgbClr val="4C356D"/>
                </a:solidFill>
                <a:effectLst/>
                <a:latin typeface="Arial Nova Light" panose="020B0304020202020204" pitchFamily="34" charset="0"/>
                <a:ea typeface="Calibri" panose="020F0502020204030204" pitchFamily="34" charset="0"/>
                <a:cs typeface="Times New Roman" panose="02020603050405020304" pitchFamily="18" charset="0"/>
              </a:rPr>
              <a:t>in North Yorkshire</a:t>
            </a:r>
            <a:r>
              <a:rPr lang="en-GB" sz="2000">
                <a:solidFill>
                  <a:srgbClr val="4A1543"/>
                </a:solidFill>
                <a:effectLst/>
                <a:latin typeface="Arial Nova Light" panose="020B0304020202020204" pitchFamily="34" charset="0"/>
                <a:ea typeface="Calibri" panose="020F0502020204030204" pitchFamily="34" charset="0"/>
                <a:cs typeface="Times New Roman" panose="02020603050405020304" pitchFamily="18" charset="0"/>
              </a:rPr>
              <a:t> </a:t>
            </a:r>
            <a:endParaRPr lang="en-GB" sz="20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5" name="Picture 4" descr="A couple of people cooking&#10;&#10;AI-generated content may be incorrect.">
            <a:extLst>
              <a:ext uri="{FF2B5EF4-FFF2-40B4-BE49-F238E27FC236}">
                <a16:creationId xmlns:a16="http://schemas.microsoft.com/office/drawing/2014/main" id="{2AA44105-09AD-C16C-D30C-E0A7E1A754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613" y="5667173"/>
            <a:ext cx="6001717" cy="987760"/>
          </a:xfrm>
          <a:prstGeom prst="rect">
            <a:avLst/>
          </a:prstGeom>
        </p:spPr>
      </p:pic>
      <p:sp>
        <p:nvSpPr>
          <p:cNvPr id="2" name="Title 1"/>
          <p:cNvSpPr>
            <a:spLocks noGrp="1"/>
          </p:cNvSpPr>
          <p:nvPr>
            <p:ph type="title" hasCustomPrompt="1"/>
          </p:nvPr>
        </p:nvSpPr>
        <p:spPr>
          <a:xfrm>
            <a:off x="403613" y="1172567"/>
            <a:ext cx="10515600" cy="707462"/>
          </a:xfrm>
        </p:spPr>
        <p:txBody>
          <a:bodyPr>
            <a:normAutofit/>
          </a:bodyPr>
          <a:lstStyle>
            <a:lvl1pPr>
              <a:defRPr sz="4000"/>
            </a:lvl1pPr>
          </a:lstStyle>
          <a:p>
            <a:r>
              <a:rPr lang="en-GB"/>
              <a:t>Master title Arial Bold 40pt</a:t>
            </a:r>
          </a:p>
        </p:txBody>
      </p:sp>
      <p:sp>
        <p:nvSpPr>
          <p:cNvPr id="3" name="Content Placeholder 2"/>
          <p:cNvSpPr>
            <a:spLocks noGrp="1"/>
          </p:cNvSpPr>
          <p:nvPr>
            <p:ph idx="1" hasCustomPrompt="1"/>
          </p:nvPr>
        </p:nvSpPr>
        <p:spPr>
          <a:xfrm>
            <a:off x="403613" y="2090058"/>
            <a:ext cx="10515600" cy="3577116"/>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Tree>
    <p:extLst>
      <p:ext uri="{BB962C8B-B14F-4D97-AF65-F5344CB8AC3E}">
        <p14:creationId xmlns:p14="http://schemas.microsoft.com/office/powerpoint/2010/main" val="886625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Title and Conten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573" y="1155150"/>
            <a:ext cx="10515600" cy="707462"/>
          </a:xfrm>
        </p:spPr>
        <p:txBody>
          <a:bodyPr/>
          <a:lstStyle>
            <a:lvl1pPr>
              <a:defRPr/>
            </a:lvl1pPr>
          </a:lstStyle>
          <a:p>
            <a:r>
              <a:rPr lang="en-GB"/>
              <a:t>Master title Arial Bold 40pt</a:t>
            </a:r>
          </a:p>
        </p:txBody>
      </p:sp>
      <p:sp>
        <p:nvSpPr>
          <p:cNvPr id="3" name="Content Placeholder 2"/>
          <p:cNvSpPr>
            <a:spLocks noGrp="1"/>
          </p:cNvSpPr>
          <p:nvPr>
            <p:ph idx="1" hasCustomPrompt="1"/>
          </p:nvPr>
        </p:nvSpPr>
        <p:spPr>
          <a:xfrm>
            <a:off x="464573" y="2099609"/>
            <a:ext cx="10515600" cy="3508711"/>
          </a:xfrm>
          <a:noFill/>
        </p:spPr>
        <p:txBody>
          <a:bodyPr/>
          <a:lstStyle>
            <a:lvl1pPr marL="0" indent="0">
              <a:buNone/>
              <a:defRPr baseline="0"/>
            </a:lvl1p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graphicFrame>
        <p:nvGraphicFramePr>
          <p:cNvPr id="4" name="Table 4">
            <a:extLst>
              <a:ext uri="{FF2B5EF4-FFF2-40B4-BE49-F238E27FC236}">
                <a16:creationId xmlns:a16="http://schemas.microsoft.com/office/drawing/2014/main" id="{6BC8CEC5-3827-46EE-8BEA-4F16E0243C6E}"/>
              </a:ext>
            </a:extLst>
          </p:cNvPr>
          <p:cNvGraphicFramePr>
            <a:graphicFrameLocks noGrp="1"/>
          </p:cNvGraphicFramePr>
          <p:nvPr userDrawn="1">
            <p:extLst>
              <p:ext uri="{D42A27DB-BD31-4B8C-83A1-F6EECF244321}">
                <p14:modId xmlns:p14="http://schemas.microsoft.com/office/powerpoint/2010/main" val="2359539373"/>
              </p:ext>
            </p:extLst>
          </p:nvPr>
        </p:nvGraphicFramePr>
        <p:xfrm>
          <a:off x="548541" y="4022006"/>
          <a:ext cx="7319012" cy="1112520"/>
        </p:xfrm>
        <a:graphic>
          <a:graphicData uri="http://schemas.openxmlformats.org/drawingml/2006/table">
            <a:tbl>
              <a:tblPr firstRow="1" bandRow="1">
                <a:tableStyleId>{69012ECD-51FC-41F1-AA8D-1B2483CD663E}</a:tableStyleId>
              </a:tblPr>
              <a:tblGrid>
                <a:gridCol w="1829753">
                  <a:extLst>
                    <a:ext uri="{9D8B030D-6E8A-4147-A177-3AD203B41FA5}">
                      <a16:colId xmlns:a16="http://schemas.microsoft.com/office/drawing/2014/main" val="215339676"/>
                    </a:ext>
                  </a:extLst>
                </a:gridCol>
                <a:gridCol w="1829753">
                  <a:extLst>
                    <a:ext uri="{9D8B030D-6E8A-4147-A177-3AD203B41FA5}">
                      <a16:colId xmlns:a16="http://schemas.microsoft.com/office/drawing/2014/main" val="2362435220"/>
                    </a:ext>
                  </a:extLst>
                </a:gridCol>
                <a:gridCol w="1829753">
                  <a:extLst>
                    <a:ext uri="{9D8B030D-6E8A-4147-A177-3AD203B41FA5}">
                      <a16:colId xmlns:a16="http://schemas.microsoft.com/office/drawing/2014/main" val="1733039016"/>
                    </a:ext>
                  </a:extLst>
                </a:gridCol>
                <a:gridCol w="1829753">
                  <a:extLst>
                    <a:ext uri="{9D8B030D-6E8A-4147-A177-3AD203B41FA5}">
                      <a16:colId xmlns:a16="http://schemas.microsoft.com/office/drawing/2014/main" val="380642577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Table header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732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78894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Table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4772600"/>
                  </a:ext>
                </a:extLst>
              </a:tr>
            </a:tbl>
          </a:graphicData>
        </a:graphic>
      </p:graphicFrame>
      <p:sp>
        <p:nvSpPr>
          <p:cNvPr id="6" name="Text Box 2">
            <a:extLst>
              <a:ext uri="{FF2B5EF4-FFF2-40B4-BE49-F238E27FC236}">
                <a16:creationId xmlns:a16="http://schemas.microsoft.com/office/drawing/2014/main" id="{376EB4EF-929B-CC35-A721-5E999820220E}"/>
              </a:ext>
            </a:extLst>
          </p:cNvPr>
          <p:cNvSpPr txBox="1">
            <a:spLocks noChangeArrowheads="1"/>
          </p:cNvSpPr>
          <p:nvPr userDrawn="1"/>
        </p:nvSpPr>
        <p:spPr bwMode="auto">
          <a:xfrm>
            <a:off x="6386858" y="5675190"/>
            <a:ext cx="2924447" cy="86146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0000"/>
              </a:lnSpc>
              <a:spcAft>
                <a:spcPts val="0"/>
              </a:spcAft>
              <a:buNone/>
            </a:pPr>
            <a:r>
              <a:rPr lang="en-GB" sz="2000">
                <a:solidFill>
                  <a:srgbClr val="4C356D"/>
                </a:solidFill>
                <a:effectLst/>
                <a:latin typeface="Arial Nova" panose="020B0504020202020204" pitchFamily="34" charset="0"/>
                <a:ea typeface="Calibri" panose="020F0502020204030204" pitchFamily="34" charset="0"/>
                <a:cs typeface="Times New Roman" panose="02020603050405020304" pitchFamily="18" charset="0"/>
              </a:rPr>
              <a:t>Shaping Care</a:t>
            </a:r>
            <a:r>
              <a:rPr lang="en-GB" sz="2000">
                <a:solidFill>
                  <a:srgbClr val="4C356D"/>
                </a:solidFill>
                <a:effectLst/>
                <a:latin typeface="Arial Nova Light" panose="020B0304020202020204" pitchFamily="34" charset="0"/>
                <a:ea typeface="Calibri" panose="020F0502020204030204" pitchFamily="34" charset="0"/>
                <a:cs typeface="Times New Roman" panose="02020603050405020304" pitchFamily="18" charset="0"/>
              </a:rPr>
              <a:t>    </a:t>
            </a:r>
          </a:p>
          <a:p>
            <a:pPr>
              <a:lnSpc>
                <a:spcPct val="100000"/>
              </a:lnSpc>
              <a:spcAft>
                <a:spcPts val="0"/>
              </a:spcAft>
              <a:buNone/>
            </a:pPr>
            <a:r>
              <a:rPr lang="en-GB" sz="2000">
                <a:solidFill>
                  <a:srgbClr val="4C356D"/>
                </a:solidFill>
                <a:effectLst/>
                <a:latin typeface="Arial Nova Light" panose="020B0304020202020204" pitchFamily="34" charset="0"/>
                <a:ea typeface="Calibri" panose="020F0502020204030204" pitchFamily="34" charset="0"/>
                <a:cs typeface="Times New Roman" panose="02020603050405020304" pitchFamily="18" charset="0"/>
              </a:rPr>
              <a:t>in North Yorkshire</a:t>
            </a:r>
            <a:r>
              <a:rPr lang="en-GB" sz="2000">
                <a:solidFill>
                  <a:srgbClr val="4A1543"/>
                </a:solidFill>
                <a:effectLst/>
                <a:latin typeface="Arial Nova Light" panose="020B0304020202020204" pitchFamily="34" charset="0"/>
                <a:ea typeface="Calibri" panose="020F0502020204030204" pitchFamily="34" charset="0"/>
                <a:cs typeface="Times New Roman" panose="02020603050405020304" pitchFamily="18" charset="0"/>
              </a:rPr>
              <a:t> </a:t>
            </a:r>
            <a:endParaRPr lang="en-GB" sz="20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7" name="Picture 6" descr="A couple of people cooking&#10;&#10;AI-generated content may be incorrect.">
            <a:extLst>
              <a:ext uri="{FF2B5EF4-FFF2-40B4-BE49-F238E27FC236}">
                <a16:creationId xmlns:a16="http://schemas.microsoft.com/office/drawing/2014/main" id="{D7599046-1B9A-705B-5B51-C5E9496293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613" y="5667173"/>
            <a:ext cx="6001717" cy="987760"/>
          </a:xfrm>
          <a:prstGeom prst="rect">
            <a:avLst/>
          </a:prstGeom>
        </p:spPr>
      </p:pic>
    </p:spTree>
    <p:extLst>
      <p:ext uri="{BB962C8B-B14F-4D97-AF65-F5344CB8AC3E}">
        <p14:creationId xmlns:p14="http://schemas.microsoft.com/office/powerpoint/2010/main" val="4161045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64634AB-EE79-4C57-A1A0-F60720D71E54}"/>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79D7A22F-1D67-41C3-9EAB-21227658EFB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34C8155F-320B-49F0-971C-6753DCF11B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5FBAFEF1-9E79-4C49-8C8B-E4CF40CA49C0}" type="datetimeFigureOut">
              <a:rPr lang="en-US"/>
              <a:pPr>
                <a:defRPr/>
              </a:pPr>
              <a:t>7/29/2026</a:t>
            </a:fld>
            <a:endParaRPr lang="en-US"/>
          </a:p>
        </p:txBody>
      </p:sp>
      <p:sp>
        <p:nvSpPr>
          <p:cNvPr id="5" name="Footer Placeholder 4">
            <a:extLst>
              <a:ext uri="{FF2B5EF4-FFF2-40B4-BE49-F238E27FC236}">
                <a16:creationId xmlns:a16="http://schemas.microsoft.com/office/drawing/2014/main" id="{6B246F27-3BDC-478C-9D06-ADC57C12F3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2AA59005-3FB4-4F3A-9EA6-72C21088AB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6BA50553-0001-47AD-8F67-35EB613B2D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286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382167"/>
            <a:ext cx="10515600" cy="1021399"/>
          </a:xfrm>
          <a:prstGeom prst="rect">
            <a:avLst/>
          </a:prstGeom>
        </p:spPr>
        <p:txBody>
          <a:bodyPr vert="horz" lIns="91440" tIns="45720" rIns="91440" bIns="45720" rtlCol="0" anchor="ctr">
            <a:normAutofit/>
          </a:bodyPr>
          <a:lstStyle/>
          <a:p>
            <a:r>
              <a:rPr lang="en-GB"/>
              <a:t>Master title Arial Bold 40pt</a:t>
            </a:r>
          </a:p>
        </p:txBody>
      </p:sp>
      <p:sp>
        <p:nvSpPr>
          <p:cNvPr id="3" name="Text Placeholder 2"/>
          <p:cNvSpPr>
            <a:spLocks noGrp="1"/>
          </p:cNvSpPr>
          <p:nvPr>
            <p:ph type="body" idx="1"/>
          </p:nvPr>
        </p:nvSpPr>
        <p:spPr>
          <a:xfrm>
            <a:off x="838200" y="2525485"/>
            <a:ext cx="10515600" cy="3651477"/>
          </a:xfrm>
          <a:prstGeom prst="rect">
            <a:avLst/>
          </a:prstGeom>
        </p:spPr>
        <p:txBody>
          <a:bodyPr vert="horz" lIns="91440" tIns="45720" rIns="91440" bIns="45720" rtlCol="0">
            <a:normAutofit/>
          </a:bodyPr>
          <a:lstStyle/>
          <a:p>
            <a:pPr lvl="0"/>
            <a:r>
              <a:rPr lang="en-GB"/>
              <a:t>Master text Arial 28pt</a:t>
            </a:r>
          </a:p>
          <a:p>
            <a:pPr lvl="1"/>
            <a:r>
              <a:rPr lang="en-GB"/>
              <a:t>Second level Arial 24pt</a:t>
            </a:r>
          </a:p>
          <a:p>
            <a:pPr lvl="2"/>
            <a:r>
              <a:rPr lang="en-GB"/>
              <a:t>Third level Arial 20pt</a:t>
            </a:r>
          </a:p>
          <a:p>
            <a:pPr lvl="3"/>
            <a:r>
              <a:rPr lang="en-GB"/>
              <a:t>Fourth level Arial 18pt</a:t>
            </a:r>
          </a:p>
          <a:p>
            <a:pPr lvl="4"/>
            <a:r>
              <a:rPr lang="en-GB"/>
              <a:t>Fifth level Arial 18pt</a:t>
            </a:r>
          </a:p>
        </p:txBody>
      </p:sp>
      <p:sp>
        <p:nvSpPr>
          <p:cNvPr id="7" name="MSIPCMContentMarking" descr="{&quot;HashCode&quot;:-1399272816,&quot;Placement&quot;:&quot;Footer&quot;,&quot;Top&quot;:519.343,&quot;Left&quot;:451.105438,&quot;SlideWidth&quot;:960,&quot;SlideHeight&quot;:540}"/>
          <p:cNvSpPr txBox="1"/>
          <p:nvPr userDrawn="1"/>
        </p:nvSpPr>
        <p:spPr>
          <a:xfrm>
            <a:off x="5729039" y="6595656"/>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OFFICIAL</a:t>
            </a:r>
          </a:p>
        </p:txBody>
      </p:sp>
    </p:spTree>
    <p:extLst>
      <p:ext uri="{BB962C8B-B14F-4D97-AF65-F5344CB8AC3E}">
        <p14:creationId xmlns:p14="http://schemas.microsoft.com/office/powerpoint/2010/main" val="3185753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xStyles>
    <p:titleStyle>
      <a:lvl1pPr algn="l" defTabSz="914400" rtl="0" eaLnBrk="1" latinLnBrk="0" hangingPunct="1">
        <a:lnSpc>
          <a:spcPct val="90000"/>
        </a:lnSpc>
        <a:spcBef>
          <a:spcPct val="0"/>
        </a:spcBef>
        <a:buNone/>
        <a:defRPr sz="4000" b="1" kern="1200">
          <a:solidFill>
            <a:srgbClr val="00548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0565331F-D23E-4E6B-A4E2-F3E6902096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12190413" cy="6856413"/>
          </a:xfrm>
        </p:spPr>
      </p:pic>
      <p:sp>
        <p:nvSpPr>
          <p:cNvPr id="5122" name="Title 1">
            <a:extLst>
              <a:ext uri="{FF2B5EF4-FFF2-40B4-BE49-F238E27FC236}">
                <a16:creationId xmlns:a16="http://schemas.microsoft.com/office/drawing/2014/main" id="{58FEB057-8307-472A-8F0C-6E4B6C7BB115}"/>
              </a:ext>
            </a:extLst>
          </p:cNvPr>
          <p:cNvSpPr>
            <a:spLocks noGrp="1" noChangeArrowheads="1"/>
          </p:cNvSpPr>
          <p:nvPr>
            <p:ph type="title"/>
          </p:nvPr>
        </p:nvSpPr>
        <p:spPr>
          <a:xfrm>
            <a:off x="156604" y="3979111"/>
            <a:ext cx="6892743" cy="2369584"/>
          </a:xfrm>
        </p:spPr>
        <p:txBody>
          <a:bodyPr/>
          <a:lstStyle/>
          <a:p>
            <a:pPr algn="ctr">
              <a:lnSpc>
                <a:spcPct val="107000"/>
              </a:lnSpc>
              <a:spcAft>
                <a:spcPts val="800"/>
              </a:spcAft>
            </a:pPr>
            <a:r>
              <a:rPr lang="en-US" altLang="en-US" sz="3500" b="1" dirty="0">
                <a:solidFill>
                  <a:schemeClr val="bg1"/>
                </a:solidFill>
                <a:latin typeface="Arial" panose="020B0604020202020204" pitchFamily="34" charset="0"/>
                <a:cs typeface="Arial" panose="020B0604020202020204" pitchFamily="34" charset="0"/>
              </a:rPr>
              <a:t>Engagement Events</a:t>
            </a:r>
            <a:br>
              <a:rPr lang="en-US" altLang="en-US" sz="3500" b="1" dirty="0">
                <a:solidFill>
                  <a:schemeClr val="bg1"/>
                </a:solidFill>
                <a:latin typeface="Arial" panose="020B0604020202020204" pitchFamily="34" charset="0"/>
                <a:cs typeface="Arial" panose="020B0604020202020204" pitchFamily="34" charset="0"/>
              </a:rPr>
            </a:br>
            <a:r>
              <a:rPr lang="en-US" altLang="en-US" sz="3500" b="1" dirty="0">
                <a:solidFill>
                  <a:schemeClr val="bg1"/>
                </a:solidFill>
                <a:latin typeface="Arial" panose="020B0604020202020204" pitchFamily="34" charset="0"/>
                <a:cs typeface="Arial" panose="020B0604020202020204" pitchFamily="34" charset="0"/>
              </a:rPr>
              <a:t>Continuing Healthcare and Section 117</a:t>
            </a:r>
            <a:br>
              <a:rPr lang="en-US" altLang="en-US" sz="3500" b="1" dirty="0">
                <a:solidFill>
                  <a:schemeClr val="bg1"/>
                </a:solidFill>
                <a:latin typeface="Arial" panose="020B0604020202020204" pitchFamily="34" charset="0"/>
                <a:cs typeface="Arial" panose="020B0604020202020204" pitchFamily="34" charset="0"/>
              </a:rPr>
            </a:br>
            <a:r>
              <a:rPr lang="en-US" altLang="en-US" sz="3500" b="1" dirty="0">
                <a:solidFill>
                  <a:schemeClr val="bg1"/>
                </a:solidFill>
                <a:latin typeface="Arial" panose="020B0604020202020204" pitchFamily="34" charset="0"/>
                <a:cs typeface="Arial" panose="020B0604020202020204" pitchFamily="34" charset="0"/>
              </a:rPr>
              <a:t>JULY 2026</a:t>
            </a: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r>
              <a:rPr lang="en-GB" sz="2600" b="1" kern="100" dirty="0">
                <a:solidFill>
                  <a:schemeClr val="bg1"/>
                </a:solidFill>
                <a:latin typeface="Arial" panose="020B0604020202020204" pitchFamily="34" charset="0"/>
                <a:ea typeface="Calibri" panose="020F0502020204030204" pitchFamily="34" charset="0"/>
                <a:cs typeface="Arial" panose="020B0604020202020204" pitchFamily="34" charset="0"/>
              </a:rPr>
              <a:t>As a way of maximising the time today, and so we all have an equal voice, we encourage your participation in the following </a:t>
            </a:r>
            <a:r>
              <a:rPr lang="en-GB" sz="2600" b="1" kern="100" dirty="0" err="1">
                <a:solidFill>
                  <a:schemeClr val="bg1"/>
                </a:solidFill>
                <a:latin typeface="Arial" panose="020B0604020202020204" pitchFamily="34" charset="0"/>
                <a:ea typeface="Calibri" panose="020F0502020204030204" pitchFamily="34" charset="0"/>
                <a:cs typeface="Arial" panose="020B0604020202020204" pitchFamily="34" charset="0"/>
              </a:rPr>
              <a:t>Mentimeter</a:t>
            </a:r>
            <a:r>
              <a:rPr lang="en-GB" sz="2600" b="1" kern="100" dirty="0">
                <a:solidFill>
                  <a:schemeClr val="bg1"/>
                </a:solidFill>
                <a:latin typeface="Arial" panose="020B0604020202020204" pitchFamily="34" charset="0"/>
                <a:ea typeface="Calibri" panose="020F0502020204030204" pitchFamily="34" charset="0"/>
                <a:cs typeface="Arial" panose="020B0604020202020204" pitchFamily="34" charset="0"/>
              </a:rPr>
              <a:t>;</a:t>
            </a:r>
            <a:br>
              <a:rPr lang="en-GB" sz="2600" b="1" kern="100"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GB" sz="2600" b="1" kern="100"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GB" sz="4000" b="1" kern="100"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GB" sz="1600" b="1" kern="100"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GB" sz="4000" b="1" kern="100"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GB" sz="4000" b="1" kern="100" dirty="0">
                <a:ea typeface="Calibri" panose="020F0502020204030204" pitchFamily="34" charset="0"/>
                <a:cs typeface="Times New Roman" panose="02020603050405020304" pitchFamily="18"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C2CCABF9-AD88-4F18-84AC-C2351E74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05396B6F-1CB6-4A69-93F4-580DB23F0CF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A441ED88-EF34-4730-975D-165830CD0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1DCBF03-A8A6-C345-9875-9DA66A06077A}"/>
              </a:ext>
            </a:extLst>
          </p:cNvPr>
          <p:cNvPicPr>
            <a:picLocks noChangeAspect="1"/>
          </p:cNvPicPr>
          <p:nvPr/>
        </p:nvPicPr>
        <p:blipFill>
          <a:blip r:embed="rId5"/>
          <a:stretch>
            <a:fillRect/>
          </a:stretch>
        </p:blipFill>
        <p:spPr>
          <a:xfrm>
            <a:off x="7205951" y="390316"/>
            <a:ext cx="4331734" cy="4331734"/>
          </a:xfrm>
          <a:prstGeom prst="rect">
            <a:avLst/>
          </a:prstGeom>
        </p:spPr>
      </p:pic>
      <p:sp>
        <p:nvSpPr>
          <p:cNvPr id="6" name="TextBox 5">
            <a:extLst>
              <a:ext uri="{FF2B5EF4-FFF2-40B4-BE49-F238E27FC236}">
                <a16:creationId xmlns:a16="http://schemas.microsoft.com/office/drawing/2014/main" id="{33C45AC8-71F0-4BAC-A8B5-AC294DF978DE}"/>
              </a:ext>
            </a:extLst>
          </p:cNvPr>
          <p:cNvSpPr txBox="1"/>
          <p:nvPr/>
        </p:nvSpPr>
        <p:spPr>
          <a:xfrm>
            <a:off x="7029351" y="4881290"/>
            <a:ext cx="5006045" cy="1815882"/>
          </a:xfrm>
          <a:prstGeom prst="rect">
            <a:avLst/>
          </a:prstGeom>
          <a:noFill/>
        </p:spPr>
        <p:txBody>
          <a:bodyPr wrap="square">
            <a:spAutoFit/>
          </a:bodyPr>
          <a:lstStyle/>
          <a:p>
            <a:r>
              <a:rPr lang="en-GB" sz="2800" b="1" dirty="0">
                <a:solidFill>
                  <a:schemeClr val="bg1"/>
                </a:solidFill>
              </a:rPr>
              <a:t>https://www.menti.com/alptr5hjg1cg</a:t>
            </a:r>
          </a:p>
          <a:p>
            <a:endParaRPr lang="en-GB" sz="2800" b="1" dirty="0">
              <a:solidFill>
                <a:schemeClr val="bg1"/>
              </a:solidFill>
            </a:endParaRPr>
          </a:p>
          <a:p>
            <a:r>
              <a:rPr lang="en-GB" sz="2800" b="1" dirty="0">
                <a:solidFill>
                  <a:schemeClr val="bg1"/>
                </a:solidFill>
              </a:rPr>
              <a:t>CODE 8700 6580</a:t>
            </a:r>
          </a:p>
        </p:txBody>
      </p:sp>
    </p:spTree>
    <p:extLst>
      <p:ext uri="{BB962C8B-B14F-4D97-AF65-F5344CB8AC3E}">
        <p14:creationId xmlns:p14="http://schemas.microsoft.com/office/powerpoint/2010/main" val="257248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0565331F-D23E-4E6B-A4E2-F3E6902096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58FEB057-8307-472A-8F0C-6E4B6C7BB115}"/>
              </a:ext>
            </a:extLst>
          </p:cNvPr>
          <p:cNvSpPr>
            <a:spLocks noGrp="1" noChangeArrowheads="1"/>
          </p:cNvSpPr>
          <p:nvPr>
            <p:ph type="title"/>
          </p:nvPr>
        </p:nvSpPr>
        <p:spPr>
          <a:xfrm>
            <a:off x="838200" y="2767013"/>
            <a:ext cx="10515600" cy="1325562"/>
          </a:xfrm>
        </p:spPr>
        <p:txBody>
          <a:bodyPr/>
          <a:lstStyle/>
          <a:p>
            <a:pPr algn="ctr"/>
            <a:r>
              <a:rPr lang="en-US" altLang="en-US" sz="4000" b="1" dirty="0">
                <a:solidFill>
                  <a:schemeClr val="bg1"/>
                </a:solidFill>
                <a:latin typeface="Arial" panose="020B0604020202020204" pitchFamily="34" charset="0"/>
                <a:cs typeface="Arial" panose="020B0604020202020204" pitchFamily="34" charset="0"/>
              </a:rPr>
              <a:t>Victoria Hundleby</a:t>
            </a:r>
            <a:br>
              <a:rPr lang="en-US" altLang="en-US" sz="4000" b="1" dirty="0">
                <a:solidFill>
                  <a:schemeClr val="bg1"/>
                </a:solidFill>
                <a:latin typeface="Arial" panose="020B0604020202020204" pitchFamily="34" charset="0"/>
                <a:cs typeface="Arial" panose="020B0604020202020204" pitchFamily="34" charset="0"/>
              </a:rPr>
            </a:br>
            <a:r>
              <a:rPr lang="en-US" altLang="en-US" sz="4000" b="1" dirty="0">
                <a:solidFill>
                  <a:schemeClr val="bg1"/>
                </a:solidFill>
                <a:latin typeface="Arial" panose="020B0604020202020204" pitchFamily="34" charset="0"/>
                <a:cs typeface="Arial" panose="020B0604020202020204" pitchFamily="34" charset="0"/>
              </a:rPr>
              <a:t>Programme Manager</a:t>
            </a: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C2CCABF9-AD88-4F18-84AC-C2351E74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05396B6F-1CB6-4A69-93F4-580DB23F0CF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A441ED88-EF34-4730-975D-165830CD0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070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a:extLst>
              <a:ext uri="{FF2B5EF4-FFF2-40B4-BE49-F238E27FC236}">
                <a16:creationId xmlns:a16="http://schemas.microsoft.com/office/drawing/2014/main" id="{8CC0BD90-9A3F-4D0B-8CF7-04BB9484F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6953274D-1231-40E3-ADA0-E03F54F9728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8B0D188E-A642-488F-BBF1-88DC3C62FEFF}"/>
              </a:ext>
            </a:extLst>
          </p:cNvPr>
          <p:cNvSpPr txBox="1">
            <a:spLocks noChangeArrowheads="1"/>
          </p:cNvSpPr>
          <p:nvPr/>
        </p:nvSpPr>
        <p:spPr bwMode="auto">
          <a:xfrm>
            <a:off x="518584" y="846018"/>
            <a:ext cx="60340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Housekeeping</a:t>
            </a:r>
            <a:endParaRPr lang="en-US" altLang="en-US" sz="3500" dirty="0">
              <a:solidFill>
                <a:srgbClr val="2E2E2D"/>
              </a:solidFill>
              <a:latin typeface="Frutiger 65"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5D5A4E6B-647A-40C2-9F7F-80581A96A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CDA3CD-FDEF-4D14-8667-887258747E9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994A3309-F183-1235-1D7F-7AB03267F7C1}"/>
              </a:ext>
            </a:extLst>
          </p:cNvPr>
          <p:cNvSpPr txBox="1"/>
          <p:nvPr/>
        </p:nvSpPr>
        <p:spPr>
          <a:xfrm>
            <a:off x="1006891" y="2051565"/>
            <a:ext cx="8715949" cy="4143827"/>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Approach to the session</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Mobile phones</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Breaks</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Fire Alarm or IT considerations</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Recording or Photographs</a:t>
            </a:r>
          </a:p>
          <a:p>
            <a:pPr marL="457200" indent="-457200">
              <a:lnSpc>
                <a:spcPct val="107000"/>
              </a:lnSpc>
              <a:spcAft>
                <a:spcPts val="800"/>
              </a:spcAft>
              <a:buFont typeface="Arial" panose="020B0604020202020204" pitchFamily="34" charset="0"/>
              <a:buChar char="•"/>
            </a:pPr>
            <a:r>
              <a:rPr lang="en-GB" sz="3000" b="1" kern="100" dirty="0" err="1">
                <a:ea typeface="Calibri" panose="020F0502020204030204" pitchFamily="34" charset="0"/>
                <a:cs typeface="Times New Roman" panose="02020603050405020304" pitchFamily="18" charset="0"/>
              </a:rPr>
              <a:t>Mentimeter</a:t>
            </a:r>
            <a:r>
              <a:rPr lang="en-GB" sz="3000" b="1" kern="100" dirty="0">
                <a:ea typeface="Calibri" panose="020F0502020204030204" pitchFamily="34" charset="0"/>
                <a:cs typeface="Times New Roman" panose="02020603050405020304" pitchFamily="18" charset="0"/>
              </a:rPr>
              <a:t> and FAQ</a:t>
            </a:r>
          </a:p>
          <a:p>
            <a:pPr>
              <a:lnSpc>
                <a:spcPct val="107000"/>
              </a:lnSpc>
              <a:spcAft>
                <a:spcPts val="800"/>
              </a:spcAft>
            </a:pPr>
            <a:endParaRPr lang="en-GB" sz="30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155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a:extLst>
              <a:ext uri="{FF2B5EF4-FFF2-40B4-BE49-F238E27FC236}">
                <a16:creationId xmlns:a16="http://schemas.microsoft.com/office/drawing/2014/main" id="{8CC0BD90-9A3F-4D0B-8CF7-04BB9484F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6953274D-1231-40E3-ADA0-E03F54F9728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8B0D188E-A642-488F-BBF1-88DC3C62FEFF}"/>
              </a:ext>
            </a:extLst>
          </p:cNvPr>
          <p:cNvSpPr txBox="1">
            <a:spLocks noChangeArrowheads="1"/>
          </p:cNvSpPr>
          <p:nvPr/>
        </p:nvSpPr>
        <p:spPr bwMode="auto">
          <a:xfrm>
            <a:off x="518584" y="846018"/>
            <a:ext cx="60340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Event Tools</a:t>
            </a:r>
            <a:endParaRPr lang="en-US" altLang="en-US" sz="3500" dirty="0">
              <a:solidFill>
                <a:srgbClr val="2E2E2D"/>
              </a:solidFill>
              <a:latin typeface="Frutiger 65"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5D5A4E6B-647A-40C2-9F7F-80581A96A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CDA3CD-FDEF-4D14-8667-887258747E9B}"/>
              </a:ext>
            </a:extLst>
          </p:cNvPr>
          <p:cNvSpPr txBox="1"/>
          <p:nvPr/>
        </p:nvSpPr>
        <p:spPr>
          <a:xfrm>
            <a:off x="518584" y="1610066"/>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994A3309-F183-1235-1D7F-7AB03267F7C1}"/>
              </a:ext>
            </a:extLst>
          </p:cNvPr>
          <p:cNvSpPr txBox="1"/>
          <p:nvPr/>
        </p:nvSpPr>
        <p:spPr>
          <a:xfrm>
            <a:off x="518584" y="1610066"/>
            <a:ext cx="5467766" cy="4803751"/>
          </a:xfrm>
          <a:prstGeom prst="rect">
            <a:avLst/>
          </a:prstGeom>
          <a:noFill/>
        </p:spPr>
        <p:txBody>
          <a:bodyPr wrap="square">
            <a:spAutoFit/>
          </a:bodyPr>
          <a:lstStyle/>
          <a:p>
            <a:pPr>
              <a:lnSpc>
                <a:spcPct val="107000"/>
              </a:lnSpc>
              <a:spcAft>
                <a:spcPts val="800"/>
              </a:spcAft>
            </a:pPr>
            <a:r>
              <a:rPr lang="en-GB" sz="3500" b="1" kern="100" dirty="0">
                <a:ea typeface="Calibri" panose="020F0502020204030204" pitchFamily="34" charset="0"/>
                <a:cs typeface="Times New Roman" panose="02020603050405020304" pitchFamily="18" charset="0"/>
              </a:rPr>
              <a:t>As a way of maximising the time today, and so we all have an equal voice, we encourage your participation in the following;</a:t>
            </a:r>
          </a:p>
          <a:p>
            <a:pPr>
              <a:lnSpc>
                <a:spcPct val="107000"/>
              </a:lnSpc>
              <a:spcAft>
                <a:spcPts val="800"/>
              </a:spcAft>
            </a:pPr>
            <a:endParaRPr lang="en-GB" sz="3500" b="1" kern="100" dirty="0">
              <a:ea typeface="Calibri" panose="020F0502020204030204" pitchFamily="34" charset="0"/>
              <a:cs typeface="Times New Roman" panose="02020603050405020304" pitchFamily="18" charset="0"/>
            </a:endParaRPr>
          </a:p>
          <a:p>
            <a:pPr>
              <a:lnSpc>
                <a:spcPct val="107000"/>
              </a:lnSpc>
              <a:spcAft>
                <a:spcPts val="800"/>
              </a:spcAft>
            </a:pPr>
            <a:endParaRPr lang="en-GB" sz="30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0B5BF19-6F9A-D6AC-3FCB-433480C0E275}"/>
              </a:ext>
            </a:extLst>
          </p:cNvPr>
          <p:cNvPicPr>
            <a:picLocks noChangeAspect="1"/>
          </p:cNvPicPr>
          <p:nvPr/>
        </p:nvPicPr>
        <p:blipFill>
          <a:blip r:embed="rId5"/>
          <a:stretch>
            <a:fillRect/>
          </a:stretch>
        </p:blipFill>
        <p:spPr>
          <a:xfrm>
            <a:off x="7124534" y="390316"/>
            <a:ext cx="4331734" cy="4331734"/>
          </a:xfrm>
          <a:prstGeom prst="rect">
            <a:avLst/>
          </a:prstGeom>
        </p:spPr>
      </p:pic>
      <p:sp>
        <p:nvSpPr>
          <p:cNvPr id="6" name="TextBox 5">
            <a:extLst>
              <a:ext uri="{FF2B5EF4-FFF2-40B4-BE49-F238E27FC236}">
                <a16:creationId xmlns:a16="http://schemas.microsoft.com/office/drawing/2014/main" id="{F992C787-D018-2B98-5B3D-DC64ED778CF1}"/>
              </a:ext>
            </a:extLst>
          </p:cNvPr>
          <p:cNvSpPr txBox="1"/>
          <p:nvPr/>
        </p:nvSpPr>
        <p:spPr>
          <a:xfrm>
            <a:off x="6787378" y="4876882"/>
            <a:ext cx="5006045" cy="1815882"/>
          </a:xfrm>
          <a:prstGeom prst="rect">
            <a:avLst/>
          </a:prstGeom>
          <a:noFill/>
        </p:spPr>
        <p:txBody>
          <a:bodyPr wrap="square">
            <a:spAutoFit/>
          </a:bodyPr>
          <a:lstStyle/>
          <a:p>
            <a:r>
              <a:rPr lang="en-GB" sz="2800" b="1" dirty="0"/>
              <a:t>https://www.menti.com/alptr5hjg1cg</a:t>
            </a:r>
          </a:p>
          <a:p>
            <a:endParaRPr lang="en-GB" sz="2800" b="1" dirty="0"/>
          </a:p>
          <a:p>
            <a:r>
              <a:rPr lang="en-GB" sz="2800" b="1" dirty="0"/>
              <a:t>CODE 8700 6580</a:t>
            </a:r>
          </a:p>
        </p:txBody>
      </p:sp>
    </p:spTree>
    <p:extLst>
      <p:ext uri="{BB962C8B-B14F-4D97-AF65-F5344CB8AC3E}">
        <p14:creationId xmlns:p14="http://schemas.microsoft.com/office/powerpoint/2010/main" val="4261412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a:extLst>
              <a:ext uri="{FF2B5EF4-FFF2-40B4-BE49-F238E27FC236}">
                <a16:creationId xmlns:a16="http://schemas.microsoft.com/office/drawing/2014/main" id="{8CC0BD90-9A3F-4D0B-8CF7-04BB9484F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6953274D-1231-40E3-ADA0-E03F54F9728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8B0D188E-A642-488F-BBF1-88DC3C62FEFF}"/>
              </a:ext>
            </a:extLst>
          </p:cNvPr>
          <p:cNvSpPr txBox="1">
            <a:spLocks noChangeArrowheads="1"/>
          </p:cNvSpPr>
          <p:nvPr/>
        </p:nvSpPr>
        <p:spPr bwMode="auto">
          <a:xfrm>
            <a:off x="87988" y="-30888"/>
            <a:ext cx="60340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Agenda</a:t>
            </a:r>
            <a:endParaRPr lang="en-US" altLang="en-US" sz="3500" dirty="0">
              <a:solidFill>
                <a:srgbClr val="2E2E2D"/>
              </a:solidFill>
              <a:latin typeface="Frutiger 65"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5D5A4E6B-647A-40C2-9F7F-80581A96A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206992"/>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CDA3CD-FDEF-4D14-8667-887258747E9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graphicFrame>
        <p:nvGraphicFramePr>
          <p:cNvPr id="4" name="Table 3">
            <a:extLst>
              <a:ext uri="{FF2B5EF4-FFF2-40B4-BE49-F238E27FC236}">
                <a16:creationId xmlns:a16="http://schemas.microsoft.com/office/drawing/2014/main" id="{7FA1DF6E-EEAB-4C32-7904-82A61AE11C29}"/>
              </a:ext>
            </a:extLst>
          </p:cNvPr>
          <p:cNvGraphicFramePr>
            <a:graphicFrameLocks noGrp="1"/>
          </p:cNvGraphicFramePr>
          <p:nvPr>
            <p:extLst>
              <p:ext uri="{D42A27DB-BD31-4B8C-83A1-F6EECF244321}">
                <p14:modId xmlns:p14="http://schemas.microsoft.com/office/powerpoint/2010/main" val="1592012569"/>
              </p:ext>
            </p:extLst>
          </p:nvPr>
        </p:nvGraphicFramePr>
        <p:xfrm>
          <a:off x="566611" y="518982"/>
          <a:ext cx="10817352" cy="7173197"/>
        </p:xfrm>
        <a:graphic>
          <a:graphicData uri="http://schemas.openxmlformats.org/drawingml/2006/table">
            <a:tbl>
              <a:tblPr firstRow="1" firstCol="1" bandRow="1"/>
              <a:tblGrid>
                <a:gridCol w="3193672">
                  <a:extLst>
                    <a:ext uri="{9D8B030D-6E8A-4147-A177-3AD203B41FA5}">
                      <a16:colId xmlns:a16="http://schemas.microsoft.com/office/drawing/2014/main" val="1808361377"/>
                    </a:ext>
                  </a:extLst>
                </a:gridCol>
                <a:gridCol w="2235960">
                  <a:extLst>
                    <a:ext uri="{9D8B030D-6E8A-4147-A177-3AD203B41FA5}">
                      <a16:colId xmlns:a16="http://schemas.microsoft.com/office/drawing/2014/main" val="402450773"/>
                    </a:ext>
                  </a:extLst>
                </a:gridCol>
                <a:gridCol w="1053950">
                  <a:extLst>
                    <a:ext uri="{9D8B030D-6E8A-4147-A177-3AD203B41FA5}">
                      <a16:colId xmlns:a16="http://schemas.microsoft.com/office/drawing/2014/main" val="1943179086"/>
                    </a:ext>
                  </a:extLst>
                </a:gridCol>
                <a:gridCol w="4333770">
                  <a:extLst>
                    <a:ext uri="{9D8B030D-6E8A-4147-A177-3AD203B41FA5}">
                      <a16:colId xmlns:a16="http://schemas.microsoft.com/office/drawing/2014/main" val="534894041"/>
                    </a:ext>
                  </a:extLst>
                </a:gridCol>
              </a:tblGrid>
              <a:tr h="437488">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800" b="1" kern="1200">
                          <a:effectLst/>
                        </a:rPr>
                        <a:t>Agenda Item</a:t>
                      </a:r>
                      <a:endParaRPr lang="en-GB" sz="1800" b="1" kern="10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buNone/>
                      </a:pPr>
                      <a:r>
                        <a:rPr lang="en-GB" sz="1800" b="1" kern="100" dirty="0">
                          <a:effectLst/>
                          <a:latin typeface="Aptos" panose="020B0004020202020204" pitchFamily="34" charset="0"/>
                        </a:rPr>
                        <a:t> Further Detail</a:t>
                      </a: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800" b="1" kern="1200">
                          <a:effectLst/>
                        </a:rPr>
                        <a:t>Events</a:t>
                      </a:r>
                      <a:endParaRPr lang="en-GB" sz="18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buNone/>
                      </a:pPr>
                      <a:r>
                        <a:rPr lang="en-GB" sz="1800" b="1" kern="100" dirty="0">
                          <a:effectLst/>
                          <a:latin typeface="Aptos" panose="020B0004020202020204" pitchFamily="34" charset="0"/>
                        </a:rPr>
                        <a:t> LEAD</a:t>
                      </a: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1941450482"/>
                  </a:ext>
                </a:extLst>
              </a:tr>
              <a:tr h="250741">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ARRIVAL Tea/Coffee</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spcAft>
                          <a:spcPts val="800"/>
                        </a:spcAft>
                        <a:buNone/>
                      </a:pPr>
                      <a:r>
                        <a:rPr lang="en-GB" sz="1400" b="1" kern="0" dirty="0">
                          <a:effectLst/>
                        </a:rPr>
                        <a:t> </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169195102"/>
                  </a:ext>
                </a:extLst>
              </a:tr>
              <a:tr h="630631">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a:effectLst/>
                        </a:rPr>
                        <a:t>Welcome &amp; Aims of the Event</a:t>
                      </a:r>
                      <a:endParaRPr lang="en-GB" sz="1600" b="1" kern="100">
                        <a:effectLst/>
                      </a:endParaRPr>
                    </a:p>
                    <a:p>
                      <a:pPr algn="ctr">
                        <a:lnSpc>
                          <a:spcPct val="115000"/>
                        </a:lnSpc>
                        <a:spcAft>
                          <a:spcPts val="800"/>
                        </a:spcAft>
                        <a:buNone/>
                      </a:pPr>
                      <a:r>
                        <a:rPr lang="en-GB" sz="1600" b="1" kern="1200">
                          <a:effectLst/>
                        </a:rPr>
                        <a:t> </a:t>
                      </a:r>
                      <a:endParaRPr lang="en-GB"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dirty="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GB" sz="1400" b="1" kern="1200" dirty="0">
                          <a:effectLst/>
                        </a:rPr>
                        <a:t>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buNone/>
                      </a:pPr>
                      <a:r>
                        <a:rPr lang="en-GB" sz="1400" b="1" kern="1200" dirty="0">
                          <a:effectLst/>
                        </a:rPr>
                        <a:t> </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Victoria </a:t>
                      </a:r>
                      <a:r>
                        <a:rPr lang="en-GB" sz="1400" b="1" kern="1200" dirty="0" err="1">
                          <a:effectLst/>
                        </a:rPr>
                        <a:t>Hundleby,</a:t>
                      </a:r>
                      <a:r>
                        <a:rPr lang="en-GB" sz="1400" b="1" kern="1200" dirty="0">
                          <a:effectLst/>
                        </a:rPr>
                        <a:t> Programme Manager</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3124404459"/>
                  </a:ext>
                </a:extLst>
              </a:tr>
              <a:tr h="630631">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err="1">
                          <a:effectLst/>
                        </a:rPr>
                        <a:t>Broadcare</a:t>
                      </a:r>
                      <a:endParaRPr lang="en-GB" sz="1600" b="1" kern="100" dirty="0">
                        <a:effectLst/>
                      </a:endParaRPr>
                    </a:p>
                    <a:p>
                      <a:pPr algn="ctr">
                        <a:lnSpc>
                          <a:spcPct val="115000"/>
                        </a:lnSpc>
                        <a:spcAft>
                          <a:spcPts val="800"/>
                        </a:spcAft>
                        <a:buNone/>
                      </a:pPr>
                      <a:r>
                        <a:rPr lang="en-GB" sz="1600" b="1" kern="1200" dirty="0">
                          <a:effectLst/>
                        </a:rPr>
                        <a:t>Patient Case Management System</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Provider Portal and other changes</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Mollie Latham, Client Account Manager</a:t>
                      </a:r>
                      <a:endParaRPr lang="en-GB" sz="1400" b="1" kern="100" dirty="0">
                        <a:effectLst/>
                      </a:endParaRPr>
                    </a:p>
                    <a:p>
                      <a:pPr algn="ctr">
                        <a:lnSpc>
                          <a:spcPct val="115000"/>
                        </a:lnSpc>
                        <a:spcAft>
                          <a:spcPts val="800"/>
                        </a:spcAft>
                        <a:buNone/>
                      </a:pPr>
                      <a:r>
                        <a:rPr lang="en-GB" sz="1400" b="1" kern="1200" dirty="0">
                          <a:effectLst/>
                        </a:rPr>
                        <a:t>Nicola Trow, Operations Manager</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22290387"/>
                  </a:ext>
                </a:extLst>
              </a:tr>
              <a:tr h="622030">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algn="ctr" defTabSz="914400" rtl="0" eaLnBrk="1" latinLnBrk="0" hangingPunct="1">
                        <a:lnSpc>
                          <a:spcPct val="115000"/>
                        </a:lnSpc>
                        <a:spcAft>
                          <a:spcPts val="800"/>
                        </a:spcAft>
                        <a:buNone/>
                      </a:pPr>
                      <a:r>
                        <a:rPr lang="en-GB" sz="1600" b="1" kern="100" dirty="0">
                          <a:solidFill>
                            <a:schemeClr val="lt1"/>
                          </a:solidFill>
                          <a:effectLst/>
                          <a:latin typeface="Aptos" panose="020B0004020202020204" pitchFamily="34" charset="0"/>
                          <a:cs typeface="Times New Roman" panose="02020603050405020304" pitchFamily="18" charset="0"/>
                        </a:rPr>
                        <a:t>Finance Team Update </a:t>
                      </a: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lnSpc>
                          <a:spcPct val="115000"/>
                        </a:lnSpc>
                        <a:spcAft>
                          <a:spcPts val="800"/>
                        </a:spcAft>
                        <a:buNone/>
                      </a:pPr>
                      <a:r>
                        <a:rPr lang="en-GB" sz="1400" b="1" kern="100" dirty="0">
                          <a:solidFill>
                            <a:schemeClr val="tx1"/>
                          </a:solidFill>
                          <a:effectLst/>
                          <a:latin typeface="Aptos" panose="020B0004020202020204" pitchFamily="34" charset="0"/>
                          <a:cs typeface="Times New Roman" panose="02020603050405020304" pitchFamily="18" charset="0"/>
                        </a:rPr>
                        <a:t>Invoices and Scheduled Payments opportunity.</a:t>
                      </a:r>
                      <a:endParaRPr lang="en-GB"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0" dirty="0">
                          <a:effectLst/>
                        </a:rPr>
                        <a:t>IN PERSON ONLY</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algn="ctr" defTabSz="914400" rtl="0" eaLnBrk="1" latinLnBrk="0" hangingPunct="1">
                        <a:lnSpc>
                          <a:spcPct val="115000"/>
                        </a:lnSpc>
                        <a:spcAft>
                          <a:spcPts val="800"/>
                        </a:spcAft>
                        <a:buNone/>
                      </a:pPr>
                      <a:r>
                        <a:rPr lang="en-GB" sz="1400" b="1" kern="100" dirty="0">
                          <a:solidFill>
                            <a:schemeClr val="tx1"/>
                          </a:solidFill>
                          <a:effectLst/>
                          <a:latin typeface="Aptos" panose="020B0004020202020204" pitchFamily="34" charset="0"/>
                          <a:cs typeface="Times New Roman" panose="02020603050405020304" pitchFamily="18" charset="0"/>
                        </a:rPr>
                        <a:t>Louise Tilley, </a:t>
                      </a:r>
                      <a:br>
                        <a:rPr lang="en-GB" sz="1400" b="1" kern="100" dirty="0">
                          <a:solidFill>
                            <a:schemeClr val="tx1"/>
                          </a:solidFill>
                          <a:effectLst/>
                          <a:latin typeface="Aptos" panose="020B0004020202020204" pitchFamily="34" charset="0"/>
                          <a:cs typeface="Times New Roman" panose="02020603050405020304" pitchFamily="18" charset="0"/>
                        </a:rPr>
                      </a:br>
                      <a:r>
                        <a:rPr lang="en-GB" sz="1400" b="1" kern="100" dirty="0">
                          <a:solidFill>
                            <a:schemeClr val="tx1"/>
                          </a:solidFill>
                          <a:effectLst/>
                          <a:latin typeface="Aptos" panose="020B0004020202020204" pitchFamily="34" charset="0"/>
                          <a:cs typeface="Times New Roman" panose="02020603050405020304" pitchFamily="18" charset="0"/>
                        </a:rPr>
                        <a:t>Assistant Director of Financial Management</a:t>
                      </a:r>
                      <a:br>
                        <a:rPr lang="en-GB" sz="1400" b="1" kern="100">
                          <a:solidFill>
                            <a:schemeClr val="tx1"/>
                          </a:solidFill>
                          <a:effectLst/>
                          <a:latin typeface="Aptos" panose="020B0004020202020204" pitchFamily="34" charset="0"/>
                          <a:cs typeface="Times New Roman" panose="02020603050405020304" pitchFamily="18" charset="0"/>
                        </a:rPr>
                      </a:br>
                      <a:endParaRPr lang="en-GB"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2079845987"/>
                  </a:ext>
                </a:extLst>
              </a:tr>
              <a:tr h="506889">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Continuing Healthcare Practice Development</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0" dirty="0">
                          <a:effectLst/>
                        </a:rPr>
                        <a:t>Latest updates including 1-1 Protocol.</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Debbie Lee, Practice Development Lead</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4035572014"/>
                  </a:ext>
                </a:extLst>
              </a:tr>
              <a:tr h="763036">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Section 117 Aftercare Transformation</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0" dirty="0">
                          <a:effectLst/>
                        </a:rPr>
                        <a:t>Latest updates including upcoming discharges and provision gaps</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fr-FR" sz="1400" b="1" kern="1200" dirty="0">
                          <a:effectLst/>
                        </a:rPr>
                        <a:t>VIRTUAL ONLY</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fr-FR" sz="1400" b="1" kern="1200" dirty="0">
                          <a:effectLst/>
                        </a:rPr>
                        <a:t>Katie Robinson, S117 Transformation Lead</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263885749"/>
                  </a:ext>
                </a:extLst>
              </a:tr>
              <a:tr h="499611">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a:effectLst/>
                        </a:rPr>
                        <a:t>BREAK Tea/Coffee</a:t>
                      </a:r>
                      <a:endParaRPr lang="en-GB"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0" dirty="0">
                          <a:effectLst/>
                        </a:rPr>
                        <a:t> IN PERSON ONLY</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dirty="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2412336767"/>
                  </a:ext>
                </a:extLst>
              </a:tr>
              <a:tr h="506889">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a:effectLst/>
                        </a:rPr>
                        <a:t>Adult Social Care Nursing </a:t>
                      </a:r>
                      <a:endParaRPr lang="en-GB"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0" dirty="0">
                          <a:effectLst/>
                        </a:rPr>
                        <a:t> Latest changes in the team</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Sarah Fiori, </a:t>
                      </a:r>
                      <a:r>
                        <a:rPr lang="en-GB" sz="1400" b="1" kern="100" dirty="0">
                          <a:effectLst/>
                        </a:rPr>
                        <a:t> </a:t>
                      </a:r>
                      <a:r>
                        <a:rPr lang="en-GB" sz="1400" b="1" kern="1200" dirty="0">
                          <a:effectLst/>
                        </a:rPr>
                        <a:t>Head of Adult Social Care Nursing (HNY ICB) / Principal Nurse (NYC)</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747712238"/>
                  </a:ext>
                </a:extLst>
              </a:tr>
              <a:tr h="506889">
                <a:tc>
                  <a:txBody>
                    <a:bodyPr/>
                    <a:lstStyle/>
                    <a:p>
                      <a:pPr algn="ctr">
                        <a:lnSpc>
                          <a:spcPct val="115000"/>
                        </a:lnSpc>
                        <a:spcAft>
                          <a:spcPts val="800"/>
                        </a:spcAft>
                        <a:buNone/>
                      </a:pPr>
                      <a:r>
                        <a:rPr lang="en-GB" sz="1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North Yorkshire County Council</a:t>
                      </a:r>
                    </a:p>
                  </a:txBody>
                  <a:tcPr marL="25494" marR="25494" marT="5975" marB="0">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p>
                      <a:pPr algn="ctr">
                        <a:lnSpc>
                          <a:spcPct val="115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Shaping Care Programme</a:t>
                      </a:r>
                    </a:p>
                  </a:txBody>
                  <a:tcPr marL="25494" marR="25494" marT="597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p>
                      <a:pPr algn="ctr">
                        <a:lnSpc>
                          <a:spcPct val="115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VIRTUAL ONLY</a:t>
                      </a:r>
                    </a:p>
                  </a:txBody>
                  <a:tcPr marL="0" marR="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p>
                      <a:pPr algn="ctr">
                        <a:lnSpc>
                          <a:spcPct val="115000"/>
                        </a:lnSpc>
                        <a:spcAft>
                          <a:spcPts val="800"/>
                        </a:spcAft>
                        <a:buNone/>
                      </a:pPr>
                      <a:r>
                        <a:rPr lang="en-GB" sz="1400" b="1" kern="1200" dirty="0">
                          <a:solidFill>
                            <a:schemeClr val="dk1"/>
                          </a:solidFill>
                          <a:effectLst/>
                          <a:latin typeface="Aptos" panose="02110004020202020204"/>
                          <a:ea typeface="+mn-ea"/>
                          <a:cs typeface="+mn-cs"/>
                        </a:rPr>
                        <a:t>Hannah Brown, Commissioning &amp; Provider Services Development Manager Service Development Team, Health and Adult Services</a:t>
                      </a:r>
                    </a:p>
                  </a:txBody>
                  <a:tcPr marL="25494" marR="25494" marT="5975"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94892517"/>
                  </a:ext>
                </a:extLst>
              </a:tr>
              <a:tr h="506889">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Hull City Council</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Chris Oakley, </a:t>
                      </a:r>
                      <a:r>
                        <a:rPr lang="en-GB" sz="1400" b="1" kern="100" dirty="0">
                          <a:effectLst/>
                        </a:rPr>
                        <a:t> </a:t>
                      </a:r>
                      <a:r>
                        <a:rPr lang="en-GB" sz="1400" b="1" kern="1200" dirty="0">
                          <a:effectLst/>
                        </a:rPr>
                        <a:t>Service Development Commissioner (LD/MH)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2477729295"/>
                  </a:ext>
                </a:extLst>
              </a:tr>
              <a:tr h="311356">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FAQ for Panel</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dirty="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GB" sz="1400" b="1" kern="1200" dirty="0">
                          <a:effectLst/>
                        </a:rPr>
                        <a:t> BOTH</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Panel</a:t>
                      </a: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3939385588"/>
                  </a:ext>
                </a:extLst>
              </a:tr>
              <a:tr h="250741">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lnSpc>
                          <a:spcPct val="115000"/>
                        </a:lnSpc>
                        <a:spcAft>
                          <a:spcPts val="800"/>
                        </a:spcAft>
                        <a:buNone/>
                      </a:pPr>
                      <a:r>
                        <a:rPr lang="en-GB" sz="1600" b="1" kern="1200" dirty="0">
                          <a:effectLst/>
                        </a:rPr>
                        <a:t>Close</a:t>
                      </a: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a:lnSpc>
                          <a:spcPct val="115000"/>
                        </a:lnSpc>
                        <a:buNone/>
                      </a:pPr>
                      <a:endParaRPr lang="en-GB" sz="1400" b="1" kern="100">
                        <a:effectLst/>
                        <a:latin typeface="Aptos" panose="020B0004020202020204" pitchFamily="34"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a:effectLst/>
                        </a:rPr>
                        <a:t> </a:t>
                      </a:r>
                      <a:endParaRPr lang="en-GB" sz="14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ctr">
                        <a:lnSpc>
                          <a:spcPct val="115000"/>
                        </a:lnSpc>
                        <a:spcAft>
                          <a:spcPts val="800"/>
                        </a:spcAft>
                        <a:buNone/>
                      </a:pPr>
                      <a:r>
                        <a:rPr lang="en-GB" sz="1400" b="1" kern="1200" dirty="0">
                          <a:effectLst/>
                        </a:rPr>
                        <a:t> </a:t>
                      </a:r>
                      <a:endParaRPr lang="en-GB" sz="1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25494" marR="25494" marT="5975"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564940495"/>
                  </a:ext>
                </a:extLst>
              </a:tr>
            </a:tbl>
          </a:graphicData>
        </a:graphic>
      </p:graphicFrame>
    </p:spTree>
    <p:extLst>
      <p:ext uri="{BB962C8B-B14F-4D97-AF65-F5344CB8AC3E}">
        <p14:creationId xmlns:p14="http://schemas.microsoft.com/office/powerpoint/2010/main" val="300173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a:extLst>
              <a:ext uri="{FF2B5EF4-FFF2-40B4-BE49-F238E27FC236}">
                <a16:creationId xmlns:a16="http://schemas.microsoft.com/office/drawing/2014/main" id="{8CC0BD90-9A3F-4D0B-8CF7-04BB9484F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6953274D-1231-40E3-ADA0-E03F54F9728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8B0D188E-A642-488F-BBF1-88DC3C62FEFF}"/>
              </a:ext>
            </a:extLst>
          </p:cNvPr>
          <p:cNvSpPr txBox="1">
            <a:spLocks noChangeArrowheads="1"/>
          </p:cNvSpPr>
          <p:nvPr/>
        </p:nvSpPr>
        <p:spPr bwMode="auto">
          <a:xfrm>
            <a:off x="518584" y="846018"/>
            <a:ext cx="60340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Actions from previous events</a:t>
            </a:r>
            <a:endParaRPr lang="en-US" altLang="en-US" sz="3500" dirty="0">
              <a:solidFill>
                <a:srgbClr val="2E2E2D"/>
              </a:solidFill>
              <a:latin typeface="Frutiger 65"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5D5A4E6B-647A-40C2-9F7F-80581A96A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CDA3CD-FDEF-4D14-8667-887258747E9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994A3309-F183-1235-1D7F-7AB03267F7C1}"/>
              </a:ext>
            </a:extLst>
          </p:cNvPr>
          <p:cNvSpPr txBox="1"/>
          <p:nvPr/>
        </p:nvSpPr>
        <p:spPr>
          <a:xfrm>
            <a:off x="866664" y="1527649"/>
            <a:ext cx="10458671" cy="4740400"/>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Key Contacts published</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Share updates and activity – Website Traffic</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System changes – Agenda</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Share areas of opportunity – Agenda</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S117 Transformation - Agenda</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Joint working with 6 local authorities – Agenda</a:t>
            </a:r>
          </a:p>
          <a:p>
            <a:pPr marL="457200" indent="-457200">
              <a:lnSpc>
                <a:spcPct val="107000"/>
              </a:lnSpc>
              <a:spcAft>
                <a:spcPts val="800"/>
              </a:spcAft>
              <a:buFont typeface="Arial" panose="020B0604020202020204" pitchFamily="34" charset="0"/>
              <a:buChar char="•"/>
            </a:pPr>
            <a:r>
              <a:rPr lang="en-GB" sz="3000" b="1" kern="100" dirty="0">
                <a:ea typeface="Calibri" panose="020F0502020204030204" pitchFamily="34" charset="0"/>
                <a:cs typeface="Times New Roman" panose="02020603050405020304" pitchFamily="18" charset="0"/>
              </a:rPr>
              <a:t>Payment Efficiencies - Agenda</a:t>
            </a:r>
          </a:p>
          <a:p>
            <a:pPr>
              <a:lnSpc>
                <a:spcPct val="107000"/>
              </a:lnSpc>
              <a:spcAft>
                <a:spcPts val="800"/>
              </a:spcAft>
            </a:pPr>
            <a:endParaRPr lang="en-GB" sz="30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8424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CA2F-6FC5-DBD5-55AE-B43DE4FA34A0}"/>
            </a:ext>
          </a:extLst>
        </p:cNvPr>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36A2BE06-9C90-9FCE-878A-1CAD152203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2F22BA4F-8B4F-D3C9-4EE3-9E61C5CDA437}"/>
              </a:ext>
            </a:extLst>
          </p:cNvPr>
          <p:cNvSpPr>
            <a:spLocks noGrp="1" noChangeArrowheads="1"/>
          </p:cNvSpPr>
          <p:nvPr>
            <p:ph type="title"/>
          </p:nvPr>
        </p:nvSpPr>
        <p:spPr>
          <a:xfrm>
            <a:off x="822325" y="3572669"/>
            <a:ext cx="10515600" cy="1325562"/>
          </a:xfrm>
        </p:spPr>
        <p:txBody>
          <a:bodyPr/>
          <a:lstStyle/>
          <a:p>
            <a:pPr algn="ctr"/>
            <a:br>
              <a:rPr lang="en-US" altLang="en-US" sz="4000" b="1" dirty="0">
                <a:solidFill>
                  <a:schemeClr val="bg1"/>
                </a:solidFill>
                <a:latin typeface="Arial" panose="020B0604020202020204" pitchFamily="34" charset="0"/>
                <a:cs typeface="Arial" panose="020B0604020202020204" pitchFamily="34" charset="0"/>
              </a:rPr>
            </a:br>
            <a:r>
              <a:rPr lang="en-US" altLang="en-US" sz="4000" b="1" dirty="0">
                <a:solidFill>
                  <a:schemeClr val="bg1"/>
                </a:solidFill>
                <a:latin typeface="Arial" panose="020B0604020202020204" pitchFamily="34" charset="0"/>
                <a:cs typeface="Arial" panose="020B0604020202020204" pitchFamily="34" charset="0"/>
              </a:rPr>
              <a:t>Mollie Latham, Client Account Manager</a:t>
            </a:r>
            <a:br>
              <a:rPr lang="en-US" altLang="en-US" sz="4000" b="1" dirty="0">
                <a:solidFill>
                  <a:schemeClr val="bg1"/>
                </a:solidFill>
                <a:latin typeface="Arial" panose="020B0604020202020204" pitchFamily="34" charset="0"/>
                <a:cs typeface="Arial" panose="020B0604020202020204" pitchFamily="34" charset="0"/>
              </a:rPr>
            </a:br>
            <a:r>
              <a:rPr lang="en-US" altLang="en-US" sz="4000" b="1" dirty="0">
                <a:solidFill>
                  <a:schemeClr val="bg1"/>
                </a:solidFill>
                <a:latin typeface="Arial" panose="020B0604020202020204" pitchFamily="34" charset="0"/>
                <a:cs typeface="Arial" panose="020B0604020202020204" pitchFamily="34" charset="0"/>
              </a:rPr>
              <a:t>Nicola Trow, Operations Manager</a:t>
            </a:r>
            <a:br>
              <a:rPr lang="en-US"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47103C28-8AB7-09B9-003A-0B7B59115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EF175C39-2B33-EA46-1CF6-5AE4E56C1A50}"/>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6CAC6A4F-A974-85A5-6663-4345F0E77A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210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A2E3B"/>
        </a:solidFill>
        <a:effectLst/>
      </p:bgPr>
    </p:bg>
    <p:spTree>
      <p:nvGrpSpPr>
        <p:cNvPr id="1" name="">
          <a:extLst>
            <a:ext uri="{FF2B5EF4-FFF2-40B4-BE49-F238E27FC236}">
              <a16:creationId xmlns:a16="http://schemas.microsoft.com/office/drawing/2014/main" id="{091FD8F4-904A-E63F-BE0E-AEBFBC40BBF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2D26D81-72EC-F7C0-1211-20DE6EC4B1F3}"/>
              </a:ext>
            </a:extLst>
          </p:cNvPr>
          <p:cNvSpPr/>
          <p:nvPr/>
        </p:nvSpPr>
        <p:spPr>
          <a:xfrm>
            <a:off x="0" y="0"/>
            <a:ext cx="12192000" cy="12192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3" name="Shape 1">
            <a:extLst>
              <a:ext uri="{FF2B5EF4-FFF2-40B4-BE49-F238E27FC236}">
                <a16:creationId xmlns:a16="http://schemas.microsoft.com/office/drawing/2014/main" id="{F33421B7-F6BD-5D91-496C-AA65870A5F97}"/>
              </a:ext>
            </a:extLst>
          </p:cNvPr>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defRPr/>
            </a:pPr>
            <a:r>
              <a:rPr lang="en-US" sz="1133" dirty="0">
                <a:solidFill>
                  <a:prstClr val="white"/>
                </a:solidFill>
                <a:latin typeface="Calibri" panose="020F0502020204030204"/>
              </a:rPr>
              <a:t>BroadCare Solutions | NHS Humber and North Yorkshire ICB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
        <p:nvSpPr>
          <p:cNvPr id="4" name="Shape 2">
            <a:extLst>
              <a:ext uri="{FF2B5EF4-FFF2-40B4-BE49-F238E27FC236}">
                <a16:creationId xmlns:a16="http://schemas.microsoft.com/office/drawing/2014/main" id="{3FDE98E1-03C1-6EFC-74F6-3A6BA3047E4D}"/>
              </a:ext>
            </a:extLst>
          </p:cNvPr>
          <p:cNvSpPr/>
          <p:nvPr/>
        </p:nvSpPr>
        <p:spPr>
          <a:xfrm>
            <a:off x="7924800" y="-975360"/>
            <a:ext cx="6705600" cy="6705600"/>
          </a:xfrm>
          <a:prstGeom prst="ellipse">
            <a:avLst/>
          </a:prstGeom>
          <a:solidFill>
            <a:srgbClr val="1BBCE4">
              <a:alpha val="8000"/>
            </a:srgbClr>
          </a:solidFill>
          <a:ln w="12700">
            <a:solidFill>
              <a:srgbClr val="1BBCE4">
                <a:alpha val="20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3">
            <a:extLst>
              <a:ext uri="{FF2B5EF4-FFF2-40B4-BE49-F238E27FC236}">
                <a16:creationId xmlns:a16="http://schemas.microsoft.com/office/drawing/2014/main" id="{7E688F1A-D5F8-51C1-9CE4-746B77041E95}"/>
              </a:ext>
            </a:extLst>
          </p:cNvPr>
          <p:cNvSpPr/>
          <p:nvPr/>
        </p:nvSpPr>
        <p:spPr>
          <a:xfrm>
            <a:off x="9144000" y="609600"/>
            <a:ext cx="4267200" cy="4267200"/>
          </a:xfrm>
          <a:prstGeom prst="ellipse">
            <a:avLst/>
          </a:prstGeom>
          <a:solidFill>
            <a:srgbClr val="178AAE">
              <a:alpha val="12000"/>
            </a:srgbClr>
          </a:solidFill>
          <a:ln w="12700">
            <a:solidFill>
              <a:srgbClr val="178AAE">
                <a:alpha val="25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9" name="Text 6">
            <a:extLst>
              <a:ext uri="{FF2B5EF4-FFF2-40B4-BE49-F238E27FC236}">
                <a16:creationId xmlns:a16="http://schemas.microsoft.com/office/drawing/2014/main" id="{B5B7CB39-8600-AAC5-E42F-7539A74757CD}"/>
              </a:ext>
            </a:extLst>
          </p:cNvPr>
          <p:cNvSpPr/>
          <p:nvPr/>
        </p:nvSpPr>
        <p:spPr>
          <a:xfrm>
            <a:off x="610070" y="2102319"/>
            <a:ext cx="11893060" cy="1889760"/>
          </a:xfrm>
          <a:prstGeom prst="rect">
            <a:avLst/>
          </a:prstGeom>
          <a:noFill/>
          <a:ln/>
        </p:spPr>
        <p:txBody>
          <a:bodyPr wrap="square" lIns="121920" tIns="60960" rIns="121920" bIns="60960" rtlCol="0" anchor="ctr"/>
          <a:lstStyle/>
          <a:p>
            <a:pPr defTabSz="1219170" eaLnBrk="1" fontAlgn="auto" hangingPunct="1">
              <a:spcBef>
                <a:spcPts val="0"/>
              </a:spcBef>
              <a:spcAft>
                <a:spcPts val="0"/>
              </a:spcAft>
            </a:pPr>
            <a:r>
              <a:rPr lang="en-US" sz="4800" b="1" dirty="0">
                <a:solidFill>
                  <a:srgbClr val="FFFFFF"/>
                </a:solidFill>
                <a:latin typeface="Calibri"/>
                <a:ea typeface="Calibri"/>
                <a:cs typeface="Calibri"/>
              </a:rPr>
              <a:t>Market Engagement Event </a:t>
            </a:r>
            <a:endParaRPr lang="en-US" sz="4800" dirty="0">
              <a:solidFill>
                <a:prstClr val="black"/>
              </a:solidFill>
              <a:latin typeface="Calibri" panose="020F0502020204030204"/>
              <a:ea typeface="Calibri"/>
              <a:cs typeface="Calibri"/>
            </a:endParaRPr>
          </a:p>
          <a:p>
            <a:pPr defTabSz="1219170" eaLnBrk="1" fontAlgn="auto" hangingPunct="1">
              <a:spcBef>
                <a:spcPts val="0"/>
              </a:spcBef>
              <a:spcAft>
                <a:spcPts val="0"/>
              </a:spcAft>
            </a:pPr>
            <a:r>
              <a:rPr lang="en-US" sz="3200" b="1" dirty="0">
                <a:solidFill>
                  <a:srgbClr val="FFFFFF"/>
                </a:solidFill>
                <a:latin typeface="Calibri"/>
                <a:ea typeface="Calibri"/>
                <a:cs typeface="Calibri"/>
              </a:rPr>
              <a:t>NHS Humber and North Yorkshire ICB</a:t>
            </a:r>
            <a:endParaRPr lang="en-US" sz="2400" dirty="0">
              <a:solidFill>
                <a:prstClr val="black"/>
              </a:solidFill>
              <a:latin typeface="Calibri" panose="020F0502020204030204"/>
            </a:endParaRPr>
          </a:p>
          <a:p>
            <a:pPr defTabSz="1219170" eaLnBrk="1" fontAlgn="auto" hangingPunct="1">
              <a:spcBef>
                <a:spcPts val="0"/>
              </a:spcBef>
              <a:spcAft>
                <a:spcPts val="0"/>
              </a:spcAft>
            </a:pPr>
            <a:r>
              <a:rPr lang="en-US" sz="3200" b="1" dirty="0">
                <a:solidFill>
                  <a:srgbClr val="1BBCE4"/>
                </a:solidFill>
                <a:latin typeface="Calibri" panose="020F0502020204030204"/>
                <a:ea typeface="Calibri"/>
                <a:cs typeface="Calibri"/>
              </a:rPr>
              <a:t>July 2026</a:t>
            </a:r>
          </a:p>
        </p:txBody>
      </p:sp>
      <p:sp>
        <p:nvSpPr>
          <p:cNvPr id="10" name="Shape 7">
            <a:extLst>
              <a:ext uri="{FF2B5EF4-FFF2-40B4-BE49-F238E27FC236}">
                <a16:creationId xmlns:a16="http://schemas.microsoft.com/office/drawing/2014/main" id="{0A2C6A32-F9A8-4560-2864-CDBC0EBEE089}"/>
              </a:ext>
            </a:extLst>
          </p:cNvPr>
          <p:cNvSpPr/>
          <p:nvPr/>
        </p:nvSpPr>
        <p:spPr>
          <a:xfrm>
            <a:off x="609600" y="4815840"/>
            <a:ext cx="6096000" cy="6096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24" name="Picture 23">
            <a:extLst>
              <a:ext uri="{FF2B5EF4-FFF2-40B4-BE49-F238E27FC236}">
                <a16:creationId xmlns:a16="http://schemas.microsoft.com/office/drawing/2014/main" id="{A349AC0E-2545-C1AE-3065-7C4D74494679}"/>
              </a:ext>
            </a:extLst>
          </p:cNvPr>
          <p:cNvPicPr>
            <a:picLocks noChangeAspect="1"/>
          </p:cNvPicPr>
          <p:nvPr/>
        </p:nvPicPr>
        <p:blipFill>
          <a:blip r:embed="rId3"/>
          <a:stretch>
            <a:fillRect/>
          </a:stretch>
        </p:blipFill>
        <p:spPr>
          <a:xfrm>
            <a:off x="609601" y="255709"/>
            <a:ext cx="5259977" cy="1597475"/>
          </a:xfrm>
          <a:prstGeom prst="rect">
            <a:avLst/>
          </a:prstGeom>
        </p:spPr>
      </p:pic>
    </p:spTree>
    <p:extLst>
      <p:ext uri="{BB962C8B-B14F-4D97-AF65-F5344CB8AC3E}">
        <p14:creationId xmlns:p14="http://schemas.microsoft.com/office/powerpoint/2010/main" val="75064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A2E3B"/>
        </a:solidFill>
        <a:effectLst/>
      </p:bgPr>
    </p:bg>
    <p:spTree>
      <p:nvGrpSpPr>
        <p:cNvPr id="1" name="">
          <a:extLst>
            <a:ext uri="{FF2B5EF4-FFF2-40B4-BE49-F238E27FC236}">
              <a16:creationId xmlns:a16="http://schemas.microsoft.com/office/drawing/2014/main" id="{2070920F-B2BF-9C46-7C6E-7DE5CE8C02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4DC55C8-7630-5773-3FE3-2607426CABF6}"/>
              </a:ext>
            </a:extLst>
          </p:cNvPr>
          <p:cNvSpPr/>
          <p:nvPr/>
        </p:nvSpPr>
        <p:spPr>
          <a:xfrm>
            <a:off x="0" y="0"/>
            <a:ext cx="12192000" cy="12192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3" name="Shape 1">
            <a:extLst>
              <a:ext uri="{FF2B5EF4-FFF2-40B4-BE49-F238E27FC236}">
                <a16:creationId xmlns:a16="http://schemas.microsoft.com/office/drawing/2014/main" id="{069DE7AB-0BEC-A46A-0684-FFD7493816CF}"/>
              </a:ext>
            </a:extLst>
          </p:cNvPr>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defRPr/>
            </a:pPr>
            <a:r>
              <a:rPr lang="en-US" sz="1133" dirty="0">
                <a:solidFill>
                  <a:prstClr val="white"/>
                </a:solidFill>
                <a:latin typeface="Calibri" panose="020F0502020204030204"/>
              </a:rPr>
              <a:t>BroadCare Solutions | NHS Humber and North Yorkshire ICB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
        <p:nvSpPr>
          <p:cNvPr id="4" name="Shape 2">
            <a:extLst>
              <a:ext uri="{FF2B5EF4-FFF2-40B4-BE49-F238E27FC236}">
                <a16:creationId xmlns:a16="http://schemas.microsoft.com/office/drawing/2014/main" id="{D5C4B17F-45A0-06CD-1897-A31899B5E68B}"/>
              </a:ext>
            </a:extLst>
          </p:cNvPr>
          <p:cNvSpPr/>
          <p:nvPr/>
        </p:nvSpPr>
        <p:spPr>
          <a:xfrm>
            <a:off x="-4415593" y="-931787"/>
            <a:ext cx="6705600" cy="6705600"/>
          </a:xfrm>
          <a:prstGeom prst="ellipse">
            <a:avLst/>
          </a:prstGeom>
          <a:solidFill>
            <a:srgbClr val="1BBCE4">
              <a:alpha val="8000"/>
            </a:srgbClr>
          </a:solidFill>
          <a:ln w="12700">
            <a:solidFill>
              <a:srgbClr val="1BBCE4">
                <a:alpha val="20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3">
            <a:extLst>
              <a:ext uri="{FF2B5EF4-FFF2-40B4-BE49-F238E27FC236}">
                <a16:creationId xmlns:a16="http://schemas.microsoft.com/office/drawing/2014/main" id="{AF68E349-8C7A-6A93-2688-BA5DC8E5A445}"/>
              </a:ext>
            </a:extLst>
          </p:cNvPr>
          <p:cNvSpPr/>
          <p:nvPr/>
        </p:nvSpPr>
        <p:spPr>
          <a:xfrm>
            <a:off x="-2770861" y="287413"/>
            <a:ext cx="4267200" cy="4267200"/>
          </a:xfrm>
          <a:prstGeom prst="ellipse">
            <a:avLst/>
          </a:prstGeom>
          <a:solidFill>
            <a:srgbClr val="178AAE">
              <a:alpha val="12000"/>
            </a:srgbClr>
          </a:solidFill>
          <a:ln w="12700">
            <a:solidFill>
              <a:srgbClr val="178AAE">
                <a:alpha val="25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24" name="Picture 23">
            <a:extLst>
              <a:ext uri="{FF2B5EF4-FFF2-40B4-BE49-F238E27FC236}">
                <a16:creationId xmlns:a16="http://schemas.microsoft.com/office/drawing/2014/main" id="{69C30712-34C4-BE27-16FA-D5C36D5AA688}"/>
              </a:ext>
            </a:extLst>
          </p:cNvPr>
          <p:cNvPicPr>
            <a:picLocks noChangeAspect="1"/>
          </p:cNvPicPr>
          <p:nvPr/>
        </p:nvPicPr>
        <p:blipFill>
          <a:blip r:embed="rId3"/>
          <a:stretch>
            <a:fillRect/>
          </a:stretch>
        </p:blipFill>
        <p:spPr>
          <a:xfrm>
            <a:off x="510991" y="345467"/>
            <a:ext cx="3297600" cy="1001493"/>
          </a:xfrm>
          <a:prstGeom prst="rect">
            <a:avLst/>
          </a:prstGeom>
        </p:spPr>
      </p:pic>
      <p:sp>
        <p:nvSpPr>
          <p:cNvPr id="8" name="TextBox 7">
            <a:extLst>
              <a:ext uri="{FF2B5EF4-FFF2-40B4-BE49-F238E27FC236}">
                <a16:creationId xmlns:a16="http://schemas.microsoft.com/office/drawing/2014/main" id="{8612C371-9CBA-CA2D-CBDF-F2B9FC5FFD64}"/>
              </a:ext>
            </a:extLst>
          </p:cNvPr>
          <p:cNvSpPr txBox="1"/>
          <p:nvPr/>
        </p:nvSpPr>
        <p:spPr>
          <a:xfrm>
            <a:off x="2962553" y="3091165"/>
            <a:ext cx="7409483" cy="1600438"/>
          </a:xfrm>
          <a:prstGeom prst="rect">
            <a:avLst/>
          </a:prstGeom>
          <a:noFill/>
        </p:spPr>
        <p:txBody>
          <a:bodyPr wrap="square" lIns="121920" tIns="60960" rIns="121920" bIns="60960" rtlCol="0" anchor="t">
            <a:spAutoFit/>
          </a:bodyPr>
          <a:lstStyle/>
          <a:p>
            <a:pPr marL="457189" indent="-457189" defTabSz="1219170" eaLnBrk="1" fontAlgn="t" hangingPunct="1">
              <a:spcBef>
                <a:spcPts val="0"/>
              </a:spcBef>
              <a:spcAft>
                <a:spcPts val="0"/>
              </a:spcAft>
              <a:buFont typeface="+mj-lt"/>
              <a:buAutoNum type="arabicPeriod"/>
            </a:pPr>
            <a:r>
              <a:rPr lang="en-GB" sz="2400" dirty="0">
                <a:solidFill>
                  <a:prstClr val="white"/>
                </a:solidFill>
                <a:latin typeface="Calibri" panose="020F0502020204030204"/>
              </a:rPr>
              <a:t>Introduction to BroadCare Solutions</a:t>
            </a:r>
          </a:p>
          <a:p>
            <a:pPr marL="457189" indent="-457189" defTabSz="1219170" eaLnBrk="1" fontAlgn="t" hangingPunct="1">
              <a:spcBef>
                <a:spcPts val="0"/>
              </a:spcBef>
              <a:spcAft>
                <a:spcPts val="0"/>
              </a:spcAft>
              <a:buFont typeface="+mj-lt"/>
              <a:buAutoNum type="arabicPeriod"/>
            </a:pPr>
            <a:r>
              <a:rPr lang="en-GB" sz="2400" dirty="0">
                <a:solidFill>
                  <a:prstClr val="white"/>
                </a:solidFill>
                <a:latin typeface="Calibri" panose="020F0502020204030204"/>
              </a:rPr>
              <a:t>Current ICB/Marketplace challenges</a:t>
            </a:r>
          </a:p>
          <a:p>
            <a:pPr marL="457189" indent="-457189" defTabSz="1219170" eaLnBrk="1" fontAlgn="t" hangingPunct="1">
              <a:spcBef>
                <a:spcPts val="0"/>
              </a:spcBef>
              <a:spcAft>
                <a:spcPts val="0"/>
              </a:spcAft>
              <a:buFont typeface="+mj-lt"/>
              <a:buAutoNum type="arabicPeriod"/>
            </a:pPr>
            <a:r>
              <a:rPr lang="en-GB" sz="2400" dirty="0">
                <a:solidFill>
                  <a:prstClr val="white"/>
                </a:solidFill>
                <a:latin typeface="Calibri" panose="020F0502020204030204"/>
              </a:rPr>
              <a:t>Provider Portal</a:t>
            </a:r>
          </a:p>
          <a:p>
            <a:pPr marL="457189" indent="-457189" defTabSz="1219170" eaLnBrk="1" fontAlgn="t" hangingPunct="1">
              <a:spcBef>
                <a:spcPts val="0"/>
              </a:spcBef>
              <a:spcAft>
                <a:spcPts val="0"/>
              </a:spcAft>
              <a:buFont typeface="+mj-lt"/>
              <a:buAutoNum type="arabicPeriod"/>
            </a:pPr>
            <a:r>
              <a:rPr lang="en-GB" sz="2400" dirty="0">
                <a:solidFill>
                  <a:prstClr val="white"/>
                </a:solidFill>
                <a:latin typeface="Calibri" panose="020F0502020204030204"/>
              </a:rPr>
              <a:t>Q&amp;A</a:t>
            </a:r>
          </a:p>
        </p:txBody>
      </p:sp>
      <p:sp>
        <p:nvSpPr>
          <p:cNvPr id="6" name="Título 5">
            <a:extLst>
              <a:ext uri="{FF2B5EF4-FFF2-40B4-BE49-F238E27FC236}">
                <a16:creationId xmlns:a16="http://schemas.microsoft.com/office/drawing/2014/main" id="{3EAFDCAE-6E8D-B635-A29D-BBA54497CB77}"/>
              </a:ext>
            </a:extLst>
          </p:cNvPr>
          <p:cNvSpPr txBox="1">
            <a:spLocks/>
          </p:cNvSpPr>
          <p:nvPr/>
        </p:nvSpPr>
        <p:spPr>
          <a:xfrm>
            <a:off x="4655786" y="2203961"/>
            <a:ext cx="6229165" cy="687009"/>
          </a:xfrm>
          <a:prstGeom prst="rect">
            <a:avLst/>
          </a:prstGeom>
        </p:spPr>
        <p:txBody>
          <a:bodyPr lIns="0" tIns="0" rIns="0" bIns="0" anchor="ctr">
            <a:no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l" defTabSz="1219170" fontAlgn="auto">
              <a:spcAft>
                <a:spcPts val="0"/>
              </a:spcAft>
            </a:pPr>
            <a:r>
              <a:rPr lang="en-US" sz="2800" dirty="0">
                <a:solidFill>
                  <a:prstClr val="white"/>
                </a:solidFill>
                <a:latin typeface="Rubik Medium" pitchFamily="2" charset="-79"/>
                <a:cs typeface="Rubik Medium" pitchFamily="2" charset="-79"/>
              </a:rPr>
              <a:t>Agenda</a:t>
            </a:r>
          </a:p>
        </p:txBody>
      </p:sp>
    </p:spTree>
    <p:extLst>
      <p:ext uri="{BB962C8B-B14F-4D97-AF65-F5344CB8AC3E}">
        <p14:creationId xmlns:p14="http://schemas.microsoft.com/office/powerpoint/2010/main" val="2666133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155948" y="268224"/>
            <a:ext cx="9631680" cy="731520"/>
          </a:xfrm>
          <a:prstGeom prst="rect">
            <a:avLst/>
          </a:prstGeom>
          <a:noFill/>
          <a:ln/>
        </p:spPr>
        <p:txBody>
          <a:bodyPr wrap="square" rtlCol="0" anchor="ctr"/>
          <a:lstStyle/>
          <a:p>
            <a:pPr defTabSz="1219170" eaLnBrk="1" fontAlgn="auto" hangingPunct="1">
              <a:spcBef>
                <a:spcPts val="0"/>
              </a:spcBef>
              <a:spcAft>
                <a:spcPts val="0"/>
              </a:spcAft>
            </a:pPr>
            <a:r>
              <a:rPr lang="en-US" sz="3200" b="1" dirty="0">
                <a:solidFill>
                  <a:srgbClr val="2C3E50"/>
                </a:solidFill>
                <a:ea typeface="Calibri" pitchFamily="34" charset="-122"/>
                <a:cs typeface="Calibri" pitchFamily="34" charset="-120"/>
              </a:rPr>
              <a:t>Who are BroadCare Solutions?</a:t>
            </a:r>
            <a:endParaRPr lang="en-US" sz="3200" dirty="0">
              <a:solidFill>
                <a:prstClr val="black"/>
              </a:solidFill>
              <a:latin typeface="Calibri" panose="020F0502020204030204"/>
            </a:endParaRPr>
          </a:p>
        </p:txBody>
      </p:sp>
      <p:sp>
        <p:nvSpPr>
          <p:cNvPr id="4" name="Shape 1"/>
          <p:cNvSpPr/>
          <p:nvPr/>
        </p:nvSpPr>
        <p:spPr>
          <a:xfrm>
            <a:off x="548640" y="999744"/>
            <a:ext cx="11094720" cy="60960"/>
          </a:xfrm>
          <a:prstGeom prst="rect">
            <a:avLst/>
          </a:prstGeom>
          <a:solidFill>
            <a:srgbClr val="EEF4F8"/>
          </a:solidFill>
          <a:ln w="12700">
            <a:solidFill>
              <a:srgbClr val="EEF4F8"/>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2"/>
          <p:cNvSpPr/>
          <p:nvPr/>
        </p:nvSpPr>
        <p:spPr>
          <a:xfrm>
            <a:off x="6200493" y="1119450"/>
            <a:ext cx="5866707" cy="5260093"/>
          </a:xfrm>
          <a:prstGeom prst="rect">
            <a:avLst/>
          </a:prstGeom>
          <a:solidFill>
            <a:srgbClr val="1A2E3B"/>
          </a:solidFill>
          <a:ln w="12700">
            <a:solidFill>
              <a:srgbClr val="1A2E3B"/>
            </a:solidFill>
            <a:prstDash val="solid"/>
          </a:ln>
        </p:spPr>
        <p:txBody>
          <a:bodyPr/>
          <a:lstStyle/>
          <a:p>
            <a:pPr algn="ct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6" name="Shape 3"/>
          <p:cNvSpPr/>
          <p:nvPr/>
        </p:nvSpPr>
        <p:spPr>
          <a:xfrm>
            <a:off x="6200493" y="1115568"/>
            <a:ext cx="5866707" cy="9144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7" name="Text 4"/>
          <p:cNvSpPr/>
          <p:nvPr/>
        </p:nvSpPr>
        <p:spPr>
          <a:xfrm>
            <a:off x="6289389" y="1254437"/>
            <a:ext cx="4998720" cy="548640"/>
          </a:xfrm>
          <a:prstGeom prst="rect">
            <a:avLst/>
          </a:prstGeom>
          <a:noFill/>
          <a:ln/>
        </p:spPr>
        <p:txBody>
          <a:bodyPr wrap="square" rtlCol="0" anchor="ctr"/>
          <a:lstStyle/>
          <a:p>
            <a:pPr defTabSz="1219170" eaLnBrk="1" fontAlgn="auto" hangingPunct="1">
              <a:spcBef>
                <a:spcPts val="0"/>
              </a:spcBef>
              <a:spcAft>
                <a:spcPts val="0"/>
              </a:spcAft>
            </a:pPr>
            <a:r>
              <a:rPr lang="en-US" sz="1867" b="1">
                <a:solidFill>
                  <a:srgbClr val="FFFFFF"/>
                </a:solidFill>
                <a:ea typeface="Calibri" pitchFamily="34" charset="-122"/>
                <a:cs typeface="Calibri" pitchFamily="34" charset="-120"/>
              </a:rPr>
              <a:t>Our Presence</a:t>
            </a:r>
            <a:endParaRPr lang="en-US" sz="1867">
              <a:solidFill>
                <a:prstClr val="black"/>
              </a:solidFill>
              <a:latin typeface="Calibri" panose="020F0502020204030204"/>
            </a:endParaRPr>
          </a:p>
        </p:txBody>
      </p:sp>
      <p:sp>
        <p:nvSpPr>
          <p:cNvPr id="41" name="Shape 34"/>
          <p:cNvSpPr/>
          <p:nvPr/>
        </p:nvSpPr>
        <p:spPr>
          <a:xfrm>
            <a:off x="0" y="6437376"/>
            <a:ext cx="12192000" cy="420624"/>
          </a:xfrm>
          <a:prstGeom prst="rect">
            <a:avLst/>
          </a:prstGeom>
          <a:solidFill>
            <a:srgbClr val="DC8B37"/>
          </a:solidFill>
          <a:ln w="12700">
            <a:solidFill>
              <a:srgbClr val="1A2E3B"/>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42" name="Text 35"/>
          <p:cNvSpPr/>
          <p:nvPr/>
        </p:nvSpPr>
        <p:spPr>
          <a:xfrm>
            <a:off x="365760" y="6437376"/>
            <a:ext cx="11460480" cy="420624"/>
          </a:xfrm>
          <a:prstGeom prst="rect">
            <a:avLst/>
          </a:prstGeom>
          <a:noFill/>
          <a:ln/>
        </p:spPr>
        <p:txBody>
          <a:bodyPr wrap="square" rtlCol="0" anchor="ctr"/>
          <a:lstStyle/>
          <a:p>
            <a:pPr algn="ctr" defTabSz="1219170" eaLnBrk="1" fontAlgn="auto" hangingPunct="1">
              <a:spcBef>
                <a:spcPts val="0"/>
              </a:spcBef>
              <a:spcAft>
                <a:spcPts val="0"/>
              </a:spcAft>
            </a:pPr>
            <a:r>
              <a:rPr lang="en-US" sz="1133" dirty="0">
                <a:solidFill>
                  <a:prstClr val="white"/>
                </a:solidFill>
                <a:ea typeface="Calibri" pitchFamily="34" charset="-122"/>
                <a:cs typeface="Calibri" pitchFamily="34" charset="-120"/>
              </a:rPr>
              <a:t>BroadCare Solutions  | </a:t>
            </a:r>
            <a:r>
              <a:rPr lang="en-US" sz="1133" dirty="0">
                <a:solidFill>
                  <a:prstClr val="white"/>
                </a:solidFill>
                <a:latin typeface="Calibri" panose="020F0502020204030204"/>
              </a:rPr>
              <a:t>NHS Humber and North Yorkshire ICB </a:t>
            </a:r>
            <a:r>
              <a:rPr lang="en-US" sz="1133" dirty="0">
                <a:solidFill>
                  <a:prstClr val="white"/>
                </a:solidFill>
                <a:ea typeface="Calibri" pitchFamily="34" charset="-122"/>
                <a:cs typeface="Calibri" pitchFamily="34" charset="-120"/>
              </a:rPr>
              <a:t>|  July 2026</a:t>
            </a:r>
            <a:endParaRPr lang="en-US" sz="1133" dirty="0">
              <a:solidFill>
                <a:prstClr val="white"/>
              </a:solidFill>
              <a:latin typeface="Calibri" panose="020F0502020204030204"/>
            </a:endParaRPr>
          </a:p>
        </p:txBody>
      </p:sp>
      <p:pic>
        <p:nvPicPr>
          <p:cNvPr id="44" name="Picture 43">
            <a:extLst>
              <a:ext uri="{FF2B5EF4-FFF2-40B4-BE49-F238E27FC236}">
                <a16:creationId xmlns:a16="http://schemas.microsoft.com/office/drawing/2014/main" id="{B7B85025-D584-60A6-2059-C11046FD752C}"/>
              </a:ext>
            </a:extLst>
          </p:cNvPr>
          <p:cNvPicPr>
            <a:picLocks noChangeAspect="1"/>
          </p:cNvPicPr>
          <p:nvPr/>
        </p:nvPicPr>
        <p:blipFill>
          <a:blip r:embed="rId3"/>
          <a:stretch>
            <a:fillRect/>
          </a:stretch>
        </p:blipFill>
        <p:spPr>
          <a:xfrm>
            <a:off x="8903644" y="1261872"/>
            <a:ext cx="3139416" cy="5020008"/>
          </a:xfrm>
          <a:prstGeom prst="rect">
            <a:avLst/>
          </a:prstGeom>
        </p:spPr>
      </p:pic>
      <p:sp>
        <p:nvSpPr>
          <p:cNvPr id="45" name="Oval 44">
            <a:extLst>
              <a:ext uri="{FF2B5EF4-FFF2-40B4-BE49-F238E27FC236}">
                <a16:creationId xmlns:a16="http://schemas.microsoft.com/office/drawing/2014/main" id="{0BFC19A0-4147-0F27-9D40-561A341BB97C}"/>
              </a:ext>
            </a:extLst>
          </p:cNvPr>
          <p:cNvSpPr/>
          <p:nvPr/>
        </p:nvSpPr>
        <p:spPr>
          <a:xfrm>
            <a:off x="6447787" y="2071130"/>
            <a:ext cx="160277" cy="1238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1" fontAlgn="auto" hangingPunct="1">
              <a:spcBef>
                <a:spcPts val="0"/>
              </a:spcBef>
              <a:spcAft>
                <a:spcPts val="0"/>
              </a:spcAft>
              <a:defRPr/>
            </a:pPr>
            <a:endParaRPr lang="en-GB" sz="2400">
              <a:solidFill>
                <a:srgbClr val="FFFFFF"/>
              </a:solidFill>
              <a:latin typeface="Calibri" panose="020F0502020204030204"/>
            </a:endParaRPr>
          </a:p>
        </p:txBody>
      </p:sp>
      <p:sp>
        <p:nvSpPr>
          <p:cNvPr id="46" name="Oval 45">
            <a:extLst>
              <a:ext uri="{FF2B5EF4-FFF2-40B4-BE49-F238E27FC236}">
                <a16:creationId xmlns:a16="http://schemas.microsoft.com/office/drawing/2014/main" id="{D9315AB0-A911-44AA-D42D-54C5AF0AE68E}"/>
              </a:ext>
            </a:extLst>
          </p:cNvPr>
          <p:cNvSpPr/>
          <p:nvPr/>
        </p:nvSpPr>
        <p:spPr>
          <a:xfrm>
            <a:off x="6447787" y="2361586"/>
            <a:ext cx="160277" cy="123892"/>
          </a:xfrm>
          <a:prstGeom prst="ellipse">
            <a:avLst/>
          </a:prstGeom>
          <a:solidFill>
            <a:srgbClr val="0182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1" fontAlgn="auto" hangingPunct="1">
              <a:spcBef>
                <a:spcPts val="0"/>
              </a:spcBef>
              <a:spcAft>
                <a:spcPts val="0"/>
              </a:spcAft>
              <a:defRPr/>
            </a:pPr>
            <a:endParaRPr lang="en-GB" sz="2400">
              <a:solidFill>
                <a:srgbClr val="FFFFFF"/>
              </a:solidFill>
              <a:latin typeface="Calibri" panose="020F0502020204030204"/>
            </a:endParaRPr>
          </a:p>
        </p:txBody>
      </p:sp>
      <p:sp>
        <p:nvSpPr>
          <p:cNvPr id="47" name="Text Placeholder 34">
            <a:extLst>
              <a:ext uri="{FF2B5EF4-FFF2-40B4-BE49-F238E27FC236}">
                <a16:creationId xmlns:a16="http://schemas.microsoft.com/office/drawing/2014/main" id="{146B8439-9345-7CEC-BA36-675793F981D6}"/>
              </a:ext>
            </a:extLst>
          </p:cNvPr>
          <p:cNvSpPr txBox="1">
            <a:spLocks/>
          </p:cNvSpPr>
          <p:nvPr/>
        </p:nvSpPr>
        <p:spPr>
          <a:xfrm>
            <a:off x="6689841" y="2045693"/>
            <a:ext cx="2538488" cy="574808"/>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1400" kern="1200">
                <a:solidFill>
                  <a:srgbClr val="1F3043"/>
                </a:solidFill>
                <a:latin typeface="Museo Sans 300" panose="0200000000000000000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rgbClr val="1F3043"/>
                </a:solidFill>
                <a:latin typeface="Museo Sans 300" panose="0200000000000000000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F3043"/>
                </a:solidFill>
                <a:latin typeface="Museo Sans 300" panose="0200000000000000000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F3043"/>
                </a:solidFill>
                <a:latin typeface="Museo Sans 300" panose="0200000000000000000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F3043"/>
                </a:solidFill>
                <a:latin typeface="Museo Sans 300" panose="0200000000000000000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19170" fontAlgn="auto">
              <a:spcBef>
                <a:spcPts val="1333"/>
              </a:spcBef>
              <a:spcAft>
                <a:spcPts val="0"/>
              </a:spcAft>
              <a:buNone/>
            </a:pPr>
            <a:r>
              <a:rPr lang="en-GB" sz="1067">
                <a:solidFill>
                  <a:prstClr val="white"/>
                </a:solidFill>
                <a:latin typeface="Calibri" panose="020F0502020204030204"/>
              </a:rPr>
              <a:t>Financial Assured Managed Service</a:t>
            </a:r>
          </a:p>
          <a:p>
            <a:pPr marL="0" indent="0" defTabSz="1219170" fontAlgn="auto">
              <a:spcBef>
                <a:spcPts val="1333"/>
              </a:spcBef>
              <a:spcAft>
                <a:spcPts val="0"/>
              </a:spcAft>
              <a:buNone/>
            </a:pPr>
            <a:r>
              <a:rPr lang="en-GB" sz="1067">
                <a:solidFill>
                  <a:prstClr val="white"/>
                </a:solidFill>
                <a:latin typeface="Calibri" panose="020F0502020204030204"/>
              </a:rPr>
              <a:t>Software Provision</a:t>
            </a:r>
          </a:p>
        </p:txBody>
      </p:sp>
      <p:sp>
        <p:nvSpPr>
          <p:cNvPr id="48" name="Shape 18">
            <a:extLst>
              <a:ext uri="{FF2B5EF4-FFF2-40B4-BE49-F238E27FC236}">
                <a16:creationId xmlns:a16="http://schemas.microsoft.com/office/drawing/2014/main" id="{713470BE-E697-BE2F-BFB8-1C71BD6840D0}"/>
              </a:ext>
            </a:extLst>
          </p:cNvPr>
          <p:cNvSpPr/>
          <p:nvPr/>
        </p:nvSpPr>
        <p:spPr>
          <a:xfrm>
            <a:off x="323949" y="2433643"/>
            <a:ext cx="5547360" cy="1146048"/>
          </a:xfrm>
          <a:prstGeom prst="rect">
            <a:avLst/>
          </a:prstGeom>
          <a:solidFill>
            <a:srgbClr val="F5FAFD"/>
          </a:solidFill>
          <a:ln w="12700">
            <a:solidFill>
              <a:srgbClr val="EEF4F8"/>
            </a:solidFill>
            <a:prstDash val="solid"/>
          </a:ln>
          <a:effectLst>
            <a:outerShdw blurRad="50800" dist="25400" dir="8100000" algn="bl" rotWithShape="0">
              <a:srgbClr val="000000">
                <a:alpha val="6000"/>
              </a:srgbClr>
            </a:outerShdw>
          </a:effectLst>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49" name="Shape 19">
            <a:extLst>
              <a:ext uri="{FF2B5EF4-FFF2-40B4-BE49-F238E27FC236}">
                <a16:creationId xmlns:a16="http://schemas.microsoft.com/office/drawing/2014/main" id="{2E7E4DA9-3B22-F028-AAFB-1746FD91B09D}"/>
              </a:ext>
            </a:extLst>
          </p:cNvPr>
          <p:cNvSpPr/>
          <p:nvPr/>
        </p:nvSpPr>
        <p:spPr>
          <a:xfrm>
            <a:off x="323949" y="2433643"/>
            <a:ext cx="85344" cy="1146048"/>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50" name="Image 1" descr="preencoded.png">
            <a:extLst>
              <a:ext uri="{FF2B5EF4-FFF2-40B4-BE49-F238E27FC236}">
                <a16:creationId xmlns:a16="http://schemas.microsoft.com/office/drawing/2014/main" id="{149D2433-1255-BD38-2817-0EECAF4CA0FA}"/>
              </a:ext>
            </a:extLst>
          </p:cNvPr>
          <p:cNvPicPr>
            <a:picLocks noChangeAspect="1"/>
          </p:cNvPicPr>
          <p:nvPr/>
        </p:nvPicPr>
        <p:blipFill>
          <a:blip r:embed="rId4"/>
          <a:stretch>
            <a:fillRect/>
          </a:stretch>
        </p:blipFill>
        <p:spPr>
          <a:xfrm>
            <a:off x="443277" y="2555563"/>
            <a:ext cx="390144" cy="390144"/>
          </a:xfrm>
          <a:prstGeom prst="rect">
            <a:avLst/>
          </a:prstGeom>
        </p:spPr>
      </p:pic>
      <p:sp>
        <p:nvSpPr>
          <p:cNvPr id="51" name="Text 20">
            <a:extLst>
              <a:ext uri="{FF2B5EF4-FFF2-40B4-BE49-F238E27FC236}">
                <a16:creationId xmlns:a16="http://schemas.microsoft.com/office/drawing/2014/main" id="{D788FE53-6DD1-1ADF-7564-0E89CBC09C2D}"/>
              </a:ext>
            </a:extLst>
          </p:cNvPr>
          <p:cNvSpPr/>
          <p:nvPr/>
        </p:nvSpPr>
        <p:spPr>
          <a:xfrm>
            <a:off x="843981" y="2531179"/>
            <a:ext cx="4876800" cy="365760"/>
          </a:xfrm>
          <a:prstGeom prst="rect">
            <a:avLst/>
          </a:prstGeom>
          <a:noFill/>
          <a:ln/>
        </p:spPr>
        <p:txBody>
          <a:bodyPr wrap="square" rtlCol="0" anchor="ctr"/>
          <a:lstStyle/>
          <a:p>
            <a:pPr defTabSz="1219170" eaLnBrk="1" fontAlgn="auto" hangingPunct="1">
              <a:spcBef>
                <a:spcPts val="0"/>
              </a:spcBef>
              <a:spcAft>
                <a:spcPts val="0"/>
              </a:spcAft>
            </a:pPr>
            <a:r>
              <a:rPr lang="en-US" sz="1467" b="1">
                <a:solidFill>
                  <a:srgbClr val="2C3E50"/>
                </a:solidFill>
                <a:ea typeface="Calibri" pitchFamily="34" charset="-122"/>
                <a:cs typeface="Calibri" pitchFamily="34" charset="-120"/>
              </a:rPr>
              <a:t>Specialists</a:t>
            </a:r>
            <a:endParaRPr lang="en-US" sz="1467">
              <a:solidFill>
                <a:prstClr val="black"/>
              </a:solidFill>
              <a:latin typeface="Calibri" panose="020F0502020204030204"/>
            </a:endParaRPr>
          </a:p>
        </p:txBody>
      </p:sp>
      <p:sp>
        <p:nvSpPr>
          <p:cNvPr id="52" name="Text 21">
            <a:extLst>
              <a:ext uri="{FF2B5EF4-FFF2-40B4-BE49-F238E27FC236}">
                <a16:creationId xmlns:a16="http://schemas.microsoft.com/office/drawing/2014/main" id="{85F66AEA-55AC-FC2B-75C8-40E3D731ABFA}"/>
              </a:ext>
            </a:extLst>
          </p:cNvPr>
          <p:cNvSpPr/>
          <p:nvPr/>
        </p:nvSpPr>
        <p:spPr>
          <a:xfrm>
            <a:off x="400653" y="2944795"/>
            <a:ext cx="5340096" cy="548640"/>
          </a:xfrm>
          <a:prstGeom prst="rect">
            <a:avLst/>
          </a:prstGeom>
          <a:noFill/>
          <a:ln/>
        </p:spPr>
        <p:txBody>
          <a:bodyPr wrap="square" rtlCol="0" anchor="t"/>
          <a:lstStyle/>
          <a:p>
            <a:pPr defTabSz="1219170" eaLnBrk="1" fontAlgn="auto" hangingPunct="1">
              <a:spcBef>
                <a:spcPts val="0"/>
              </a:spcBef>
              <a:spcAft>
                <a:spcPts val="0"/>
              </a:spcAft>
            </a:pPr>
            <a:r>
              <a:rPr lang="en-US" sz="1200" dirty="0">
                <a:solidFill>
                  <a:srgbClr val="4A5E6D"/>
                </a:solidFill>
                <a:ea typeface="Calibri" pitchFamily="34" charset="-122"/>
                <a:cs typeface="Calibri" pitchFamily="34" charset="-120"/>
              </a:rPr>
              <a:t>Purpose-built for CHC and AACC system and services. Deep domain expertise NHS as well as providing excellent financial management services to identify cost-savings and pay providers promptly.</a:t>
            </a:r>
          </a:p>
          <a:p>
            <a:pPr defTabSz="1219170" eaLnBrk="1" fontAlgn="auto" hangingPunct="1">
              <a:spcBef>
                <a:spcPts val="0"/>
              </a:spcBef>
              <a:spcAft>
                <a:spcPts val="0"/>
              </a:spcAft>
            </a:pPr>
            <a:br>
              <a:rPr lang="en-US" sz="1200" dirty="0">
                <a:solidFill>
                  <a:srgbClr val="4A5E6D"/>
                </a:solidFill>
                <a:ea typeface="Calibri" pitchFamily="34" charset="-122"/>
                <a:cs typeface="Calibri" pitchFamily="34" charset="-120"/>
              </a:rPr>
            </a:br>
            <a:r>
              <a:rPr lang="en-US" sz="1200" dirty="0">
                <a:solidFill>
                  <a:srgbClr val="FFFFFF"/>
                </a:solidFill>
                <a:latin typeface="Calibri" panose="020F0502020204030204"/>
                <a:ea typeface="Calibri" pitchFamily="34" charset="-122"/>
                <a:cs typeface="Calibri" pitchFamily="34" charset="-120"/>
              </a:rPr>
              <a:t>BroadCare Solutions is the market-leading software provider for NHS Continuing Healthcare (CHC) and All Age Continuing Care (AACC) and we work with over 70% ICBs in England.</a:t>
            </a:r>
            <a:endParaRPr lang="en-US" sz="1200" dirty="0">
              <a:solidFill>
                <a:prstClr val="black"/>
              </a:solidFill>
              <a:latin typeface="Calibri" panose="020F0502020204030204"/>
            </a:endParaRPr>
          </a:p>
          <a:p>
            <a:pPr defTabSz="1219170" eaLnBrk="1" fontAlgn="auto" hangingPunct="1">
              <a:spcBef>
                <a:spcPts val="0"/>
              </a:spcBef>
              <a:spcAft>
                <a:spcPts val="0"/>
              </a:spcAft>
            </a:pPr>
            <a:endParaRPr lang="en-US" sz="1200" dirty="0">
              <a:solidFill>
                <a:prstClr val="black"/>
              </a:solidFill>
              <a:latin typeface="Calibri" panose="020F0502020204030204"/>
            </a:endParaRPr>
          </a:p>
        </p:txBody>
      </p:sp>
      <p:sp>
        <p:nvSpPr>
          <p:cNvPr id="53" name="Shape 22">
            <a:extLst>
              <a:ext uri="{FF2B5EF4-FFF2-40B4-BE49-F238E27FC236}">
                <a16:creationId xmlns:a16="http://schemas.microsoft.com/office/drawing/2014/main" id="{71BE088D-83B8-BB98-E6FE-3B049A4969D9}"/>
              </a:ext>
            </a:extLst>
          </p:cNvPr>
          <p:cNvSpPr/>
          <p:nvPr/>
        </p:nvSpPr>
        <p:spPr>
          <a:xfrm>
            <a:off x="323949" y="3701611"/>
            <a:ext cx="5547360" cy="1146048"/>
          </a:xfrm>
          <a:prstGeom prst="rect">
            <a:avLst/>
          </a:prstGeom>
          <a:solidFill>
            <a:srgbClr val="F5FAFD"/>
          </a:solidFill>
          <a:ln w="12700">
            <a:solidFill>
              <a:srgbClr val="EEF4F8"/>
            </a:solidFill>
            <a:prstDash val="solid"/>
          </a:ln>
          <a:effectLst>
            <a:outerShdw blurRad="50800" dist="25400" dir="8100000" algn="bl" rotWithShape="0">
              <a:srgbClr val="000000">
                <a:alpha val="6000"/>
              </a:srgbClr>
            </a:outerShdw>
          </a:effectLst>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4" name="Shape 23">
            <a:extLst>
              <a:ext uri="{FF2B5EF4-FFF2-40B4-BE49-F238E27FC236}">
                <a16:creationId xmlns:a16="http://schemas.microsoft.com/office/drawing/2014/main" id="{4200B8A0-AFED-1A40-6C70-9E12CD2C47B4}"/>
              </a:ext>
            </a:extLst>
          </p:cNvPr>
          <p:cNvSpPr/>
          <p:nvPr/>
        </p:nvSpPr>
        <p:spPr>
          <a:xfrm>
            <a:off x="323949" y="3701611"/>
            <a:ext cx="85344" cy="1146048"/>
          </a:xfrm>
          <a:prstGeom prst="rect">
            <a:avLst/>
          </a:prstGeom>
          <a:solidFill>
            <a:srgbClr val="DC8B37"/>
          </a:solidFill>
          <a:ln w="12700">
            <a:solidFill>
              <a:srgbClr val="DC8B37"/>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55" name="Image 2" descr="preencoded.png">
            <a:extLst>
              <a:ext uri="{FF2B5EF4-FFF2-40B4-BE49-F238E27FC236}">
                <a16:creationId xmlns:a16="http://schemas.microsoft.com/office/drawing/2014/main" id="{82F9F299-2833-2798-F2B2-310E625F04E6}"/>
              </a:ext>
            </a:extLst>
          </p:cNvPr>
          <p:cNvPicPr>
            <a:picLocks noChangeAspect="1"/>
          </p:cNvPicPr>
          <p:nvPr/>
        </p:nvPicPr>
        <p:blipFill>
          <a:blip r:embed="rId5"/>
          <a:stretch>
            <a:fillRect/>
          </a:stretch>
        </p:blipFill>
        <p:spPr>
          <a:xfrm>
            <a:off x="462477" y="3823531"/>
            <a:ext cx="390144" cy="390144"/>
          </a:xfrm>
          <a:prstGeom prst="rect">
            <a:avLst/>
          </a:prstGeom>
        </p:spPr>
      </p:pic>
      <p:sp>
        <p:nvSpPr>
          <p:cNvPr id="56" name="Text 24">
            <a:extLst>
              <a:ext uri="{FF2B5EF4-FFF2-40B4-BE49-F238E27FC236}">
                <a16:creationId xmlns:a16="http://schemas.microsoft.com/office/drawing/2014/main" id="{A259937E-B318-7AA8-2A61-DF5B7AC3A82B}"/>
              </a:ext>
            </a:extLst>
          </p:cNvPr>
          <p:cNvSpPr/>
          <p:nvPr/>
        </p:nvSpPr>
        <p:spPr>
          <a:xfrm>
            <a:off x="843981" y="3838459"/>
            <a:ext cx="4876800" cy="365760"/>
          </a:xfrm>
          <a:prstGeom prst="rect">
            <a:avLst/>
          </a:prstGeom>
          <a:noFill/>
          <a:ln/>
        </p:spPr>
        <p:txBody>
          <a:bodyPr wrap="square" rtlCol="0" anchor="ctr"/>
          <a:lstStyle/>
          <a:p>
            <a:pPr defTabSz="1219170" eaLnBrk="1" fontAlgn="auto" hangingPunct="1">
              <a:spcBef>
                <a:spcPts val="0"/>
              </a:spcBef>
              <a:spcAft>
                <a:spcPts val="0"/>
              </a:spcAft>
            </a:pPr>
            <a:r>
              <a:rPr lang="en-US" sz="1467" b="1">
                <a:solidFill>
                  <a:srgbClr val="2C3E50"/>
                </a:solidFill>
                <a:ea typeface="Calibri" pitchFamily="34" charset="-122"/>
                <a:cs typeface="Calibri" pitchFamily="34" charset="-120"/>
              </a:rPr>
              <a:t>Trusted</a:t>
            </a:r>
            <a:endParaRPr lang="en-US" sz="1467">
              <a:solidFill>
                <a:prstClr val="black"/>
              </a:solidFill>
              <a:latin typeface="Calibri" panose="020F0502020204030204"/>
            </a:endParaRPr>
          </a:p>
        </p:txBody>
      </p:sp>
      <p:sp>
        <p:nvSpPr>
          <p:cNvPr id="57" name="Text 25">
            <a:extLst>
              <a:ext uri="{FF2B5EF4-FFF2-40B4-BE49-F238E27FC236}">
                <a16:creationId xmlns:a16="http://schemas.microsoft.com/office/drawing/2014/main" id="{EF0B5CAA-78A6-C27B-D845-01E919E12C81}"/>
              </a:ext>
            </a:extLst>
          </p:cNvPr>
          <p:cNvSpPr/>
          <p:nvPr/>
        </p:nvSpPr>
        <p:spPr>
          <a:xfrm>
            <a:off x="433677" y="4238059"/>
            <a:ext cx="5340096" cy="548640"/>
          </a:xfrm>
          <a:prstGeom prst="rect">
            <a:avLst/>
          </a:prstGeom>
          <a:noFill/>
          <a:ln/>
        </p:spPr>
        <p:txBody>
          <a:bodyPr wrap="square" rtlCol="0" anchor="t"/>
          <a:lstStyle/>
          <a:p>
            <a:pPr defTabSz="1219170" eaLnBrk="1" fontAlgn="auto" hangingPunct="1">
              <a:spcBef>
                <a:spcPts val="0"/>
              </a:spcBef>
              <a:spcAft>
                <a:spcPts val="0"/>
              </a:spcAft>
            </a:pPr>
            <a:r>
              <a:rPr lang="en-US" sz="1200">
                <a:solidFill>
                  <a:srgbClr val="4A5E6D"/>
                </a:solidFill>
                <a:ea typeface="Calibri" pitchFamily="34" charset="-122"/>
                <a:cs typeface="Calibri" pitchFamily="34" charset="-120"/>
              </a:rPr>
              <a:t>Long-standing relationships across NHS ICBs in England and Wales. The BroadCare suite is mature, reliable and secure.</a:t>
            </a:r>
          </a:p>
          <a:p>
            <a:pPr defTabSz="1219170" eaLnBrk="1" fontAlgn="auto" hangingPunct="1">
              <a:spcBef>
                <a:spcPts val="0"/>
              </a:spcBef>
              <a:spcAft>
                <a:spcPts val="0"/>
              </a:spcAft>
            </a:pPr>
            <a:r>
              <a:rPr lang="en-US" sz="1200">
                <a:solidFill>
                  <a:srgbClr val="4A5E6D"/>
                </a:solidFill>
                <a:ea typeface="Calibri" pitchFamily="34" charset="-122"/>
                <a:cs typeface="Calibri" pitchFamily="34" charset="-120"/>
              </a:rPr>
              <a:t> </a:t>
            </a:r>
            <a:endParaRPr lang="en-US" sz="1200">
              <a:solidFill>
                <a:prstClr val="black"/>
              </a:solidFill>
              <a:latin typeface="Calibri" panose="020F0502020204030204"/>
            </a:endParaRPr>
          </a:p>
        </p:txBody>
      </p:sp>
      <p:sp>
        <p:nvSpPr>
          <p:cNvPr id="58" name="Shape 26">
            <a:extLst>
              <a:ext uri="{FF2B5EF4-FFF2-40B4-BE49-F238E27FC236}">
                <a16:creationId xmlns:a16="http://schemas.microsoft.com/office/drawing/2014/main" id="{36F7A070-C0A1-AAFF-FAB3-B5FCF8BDFC71}"/>
              </a:ext>
            </a:extLst>
          </p:cNvPr>
          <p:cNvSpPr/>
          <p:nvPr/>
        </p:nvSpPr>
        <p:spPr>
          <a:xfrm>
            <a:off x="323949" y="4969579"/>
            <a:ext cx="5547360" cy="1146048"/>
          </a:xfrm>
          <a:prstGeom prst="rect">
            <a:avLst/>
          </a:prstGeom>
          <a:solidFill>
            <a:srgbClr val="F5FAFD"/>
          </a:solidFill>
          <a:ln w="12700">
            <a:solidFill>
              <a:srgbClr val="EEF4F8"/>
            </a:solidFill>
            <a:prstDash val="solid"/>
          </a:ln>
          <a:effectLst>
            <a:outerShdw blurRad="50800" dist="25400" dir="8100000" algn="bl" rotWithShape="0">
              <a:srgbClr val="000000">
                <a:alpha val="6000"/>
              </a:srgbClr>
            </a:outerShdw>
          </a:effectLst>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9" name="Shape 27">
            <a:extLst>
              <a:ext uri="{FF2B5EF4-FFF2-40B4-BE49-F238E27FC236}">
                <a16:creationId xmlns:a16="http://schemas.microsoft.com/office/drawing/2014/main" id="{69E55CDF-BD51-0997-C1DB-74A040886395}"/>
              </a:ext>
            </a:extLst>
          </p:cNvPr>
          <p:cNvSpPr/>
          <p:nvPr/>
        </p:nvSpPr>
        <p:spPr>
          <a:xfrm>
            <a:off x="323949" y="4969579"/>
            <a:ext cx="85344" cy="1146048"/>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60" name="Image 3" descr="preencoded.png">
            <a:extLst>
              <a:ext uri="{FF2B5EF4-FFF2-40B4-BE49-F238E27FC236}">
                <a16:creationId xmlns:a16="http://schemas.microsoft.com/office/drawing/2014/main" id="{FBEBE3D0-96C9-651B-E716-5E4F8751A829}"/>
              </a:ext>
            </a:extLst>
          </p:cNvPr>
          <p:cNvPicPr>
            <a:picLocks noChangeAspect="1"/>
          </p:cNvPicPr>
          <p:nvPr/>
        </p:nvPicPr>
        <p:blipFill>
          <a:blip r:embed="rId6"/>
          <a:stretch>
            <a:fillRect/>
          </a:stretch>
        </p:blipFill>
        <p:spPr>
          <a:xfrm>
            <a:off x="462477" y="5091499"/>
            <a:ext cx="390144" cy="390144"/>
          </a:xfrm>
          <a:prstGeom prst="rect">
            <a:avLst/>
          </a:prstGeom>
        </p:spPr>
      </p:pic>
      <p:sp>
        <p:nvSpPr>
          <p:cNvPr id="61" name="Text 28">
            <a:extLst>
              <a:ext uri="{FF2B5EF4-FFF2-40B4-BE49-F238E27FC236}">
                <a16:creationId xmlns:a16="http://schemas.microsoft.com/office/drawing/2014/main" id="{8757541C-3DAC-245C-2BB8-5231BFEBE7B8}"/>
              </a:ext>
            </a:extLst>
          </p:cNvPr>
          <p:cNvSpPr/>
          <p:nvPr/>
        </p:nvSpPr>
        <p:spPr>
          <a:xfrm>
            <a:off x="896973" y="5067115"/>
            <a:ext cx="4876800" cy="365760"/>
          </a:xfrm>
          <a:prstGeom prst="rect">
            <a:avLst/>
          </a:prstGeom>
          <a:noFill/>
          <a:ln/>
        </p:spPr>
        <p:txBody>
          <a:bodyPr wrap="square" rtlCol="0" anchor="ctr"/>
          <a:lstStyle/>
          <a:p>
            <a:pPr defTabSz="1219170" eaLnBrk="1" fontAlgn="auto" hangingPunct="1">
              <a:spcBef>
                <a:spcPts val="0"/>
              </a:spcBef>
              <a:spcAft>
                <a:spcPts val="0"/>
              </a:spcAft>
            </a:pPr>
            <a:r>
              <a:rPr lang="en-US" sz="1467" b="1">
                <a:solidFill>
                  <a:srgbClr val="2C3E50"/>
                </a:solidFill>
                <a:ea typeface="Calibri" pitchFamily="34" charset="-122"/>
                <a:cs typeface="Calibri" pitchFamily="34" charset="-120"/>
              </a:rPr>
              <a:t>End-to-End Platform</a:t>
            </a:r>
            <a:endParaRPr lang="en-US" sz="1467">
              <a:solidFill>
                <a:prstClr val="black"/>
              </a:solidFill>
              <a:latin typeface="Calibri" panose="020F0502020204030204"/>
            </a:endParaRPr>
          </a:p>
        </p:txBody>
      </p:sp>
      <p:sp>
        <p:nvSpPr>
          <p:cNvPr id="62" name="Text 29">
            <a:extLst>
              <a:ext uri="{FF2B5EF4-FFF2-40B4-BE49-F238E27FC236}">
                <a16:creationId xmlns:a16="http://schemas.microsoft.com/office/drawing/2014/main" id="{9545907C-1301-55C1-C7D7-DCC56FFB16FB}"/>
              </a:ext>
            </a:extLst>
          </p:cNvPr>
          <p:cNvSpPr/>
          <p:nvPr/>
        </p:nvSpPr>
        <p:spPr>
          <a:xfrm>
            <a:off x="507743" y="5467165"/>
            <a:ext cx="5547360" cy="625296"/>
          </a:xfrm>
          <a:prstGeom prst="rect">
            <a:avLst/>
          </a:prstGeom>
          <a:noFill/>
          <a:ln/>
        </p:spPr>
        <p:txBody>
          <a:bodyPr wrap="square" rtlCol="0" anchor="t"/>
          <a:lstStyle/>
          <a:p>
            <a:pPr defTabSz="1219170" eaLnBrk="1" fontAlgn="auto" hangingPunct="1">
              <a:spcBef>
                <a:spcPts val="0"/>
              </a:spcBef>
              <a:spcAft>
                <a:spcPts val="0"/>
              </a:spcAft>
            </a:pPr>
            <a:r>
              <a:rPr lang="en-US" sz="1200">
                <a:solidFill>
                  <a:srgbClr val="4A5E6D"/>
                </a:solidFill>
                <a:ea typeface="Calibri" pitchFamily="34" charset="-122"/>
                <a:cs typeface="Calibri" pitchFamily="34" charset="-120"/>
              </a:rPr>
              <a:t>We provide an end-to-end digital platform covering referral, assessment, case management, provider brokerage, financial management and reporting — enabling NHS ICBs to deliver better, more efficient continuing care.</a:t>
            </a:r>
          </a:p>
        </p:txBody>
      </p:sp>
      <p:sp>
        <p:nvSpPr>
          <p:cNvPr id="63" name="Shape 30">
            <a:extLst>
              <a:ext uri="{FF2B5EF4-FFF2-40B4-BE49-F238E27FC236}">
                <a16:creationId xmlns:a16="http://schemas.microsoft.com/office/drawing/2014/main" id="{FBBA1CAE-F99E-04F2-2B14-8FD46B86351B}"/>
              </a:ext>
            </a:extLst>
          </p:cNvPr>
          <p:cNvSpPr/>
          <p:nvPr/>
        </p:nvSpPr>
        <p:spPr>
          <a:xfrm>
            <a:off x="315309" y="1201365"/>
            <a:ext cx="5547360" cy="1146048"/>
          </a:xfrm>
          <a:prstGeom prst="rect">
            <a:avLst/>
          </a:prstGeom>
          <a:solidFill>
            <a:srgbClr val="F5FAFD"/>
          </a:solidFill>
          <a:ln w="12700">
            <a:solidFill>
              <a:srgbClr val="EEF4F8"/>
            </a:solidFill>
            <a:prstDash val="solid"/>
          </a:ln>
          <a:effectLst>
            <a:outerShdw blurRad="50800" dist="25400" dir="8100000" algn="bl" rotWithShape="0">
              <a:srgbClr val="000000">
                <a:alpha val="6000"/>
              </a:srgbClr>
            </a:outerShdw>
          </a:effectLst>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64" name="Shape 31">
            <a:extLst>
              <a:ext uri="{FF2B5EF4-FFF2-40B4-BE49-F238E27FC236}">
                <a16:creationId xmlns:a16="http://schemas.microsoft.com/office/drawing/2014/main" id="{2848382A-2B58-7BA0-E60F-3E3A4C0270BE}"/>
              </a:ext>
            </a:extLst>
          </p:cNvPr>
          <p:cNvSpPr/>
          <p:nvPr/>
        </p:nvSpPr>
        <p:spPr>
          <a:xfrm>
            <a:off x="315309" y="1201365"/>
            <a:ext cx="85344" cy="1146048"/>
          </a:xfrm>
          <a:prstGeom prst="rect">
            <a:avLst/>
          </a:prstGeom>
          <a:solidFill>
            <a:srgbClr val="DC8B37"/>
          </a:solidFill>
          <a:ln w="12700">
            <a:solidFill>
              <a:srgbClr val="DC8B37"/>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65" name="Image 4" descr="preencoded.png">
            <a:extLst>
              <a:ext uri="{FF2B5EF4-FFF2-40B4-BE49-F238E27FC236}">
                <a16:creationId xmlns:a16="http://schemas.microsoft.com/office/drawing/2014/main" id="{A3081BF6-FCE0-906C-CCEA-41D81EDD691B}"/>
              </a:ext>
            </a:extLst>
          </p:cNvPr>
          <p:cNvPicPr>
            <a:picLocks noChangeAspect="1"/>
          </p:cNvPicPr>
          <p:nvPr/>
        </p:nvPicPr>
        <p:blipFill>
          <a:blip r:embed="rId7"/>
          <a:stretch>
            <a:fillRect/>
          </a:stretch>
        </p:blipFill>
        <p:spPr>
          <a:xfrm>
            <a:off x="453837" y="1323285"/>
            <a:ext cx="390144" cy="390144"/>
          </a:xfrm>
          <a:prstGeom prst="rect">
            <a:avLst/>
          </a:prstGeom>
        </p:spPr>
      </p:pic>
      <p:sp>
        <p:nvSpPr>
          <p:cNvPr id="66" name="Text 32">
            <a:extLst>
              <a:ext uri="{FF2B5EF4-FFF2-40B4-BE49-F238E27FC236}">
                <a16:creationId xmlns:a16="http://schemas.microsoft.com/office/drawing/2014/main" id="{10B88697-80BE-CF2F-274D-A7AB6B917159}"/>
              </a:ext>
            </a:extLst>
          </p:cNvPr>
          <p:cNvSpPr/>
          <p:nvPr/>
        </p:nvSpPr>
        <p:spPr>
          <a:xfrm>
            <a:off x="827373" y="1308475"/>
            <a:ext cx="4876800" cy="365760"/>
          </a:xfrm>
          <a:prstGeom prst="rect">
            <a:avLst/>
          </a:prstGeom>
          <a:noFill/>
          <a:ln/>
        </p:spPr>
        <p:txBody>
          <a:bodyPr wrap="square" rtlCol="0" anchor="ctr"/>
          <a:lstStyle/>
          <a:p>
            <a:pPr defTabSz="1219170" eaLnBrk="1" fontAlgn="auto" hangingPunct="1">
              <a:spcBef>
                <a:spcPts val="0"/>
              </a:spcBef>
              <a:spcAft>
                <a:spcPts val="0"/>
              </a:spcAft>
            </a:pPr>
            <a:r>
              <a:rPr lang="en-US" sz="1467" b="1">
                <a:solidFill>
                  <a:srgbClr val="2C3E50"/>
                </a:solidFill>
                <a:ea typeface="Calibri" pitchFamily="34" charset="-122"/>
                <a:cs typeface="Calibri" pitchFamily="34" charset="-120"/>
              </a:rPr>
              <a:t>Market Leader</a:t>
            </a:r>
            <a:endParaRPr lang="en-US" sz="1467">
              <a:solidFill>
                <a:prstClr val="black"/>
              </a:solidFill>
              <a:latin typeface="Calibri" panose="020F0502020204030204"/>
            </a:endParaRPr>
          </a:p>
        </p:txBody>
      </p:sp>
      <p:sp>
        <p:nvSpPr>
          <p:cNvPr id="67" name="Text 33">
            <a:extLst>
              <a:ext uri="{FF2B5EF4-FFF2-40B4-BE49-F238E27FC236}">
                <a16:creationId xmlns:a16="http://schemas.microsoft.com/office/drawing/2014/main" id="{0A2FD47F-02D7-3310-5E63-D65503E9698B}"/>
              </a:ext>
            </a:extLst>
          </p:cNvPr>
          <p:cNvSpPr/>
          <p:nvPr/>
        </p:nvSpPr>
        <p:spPr>
          <a:xfrm>
            <a:off x="357981" y="1695141"/>
            <a:ext cx="5547360" cy="548640"/>
          </a:xfrm>
          <a:prstGeom prst="rect">
            <a:avLst/>
          </a:prstGeom>
          <a:noFill/>
          <a:ln/>
        </p:spPr>
        <p:txBody>
          <a:bodyPr wrap="square" rtlCol="0" anchor="t"/>
          <a:lstStyle/>
          <a:p>
            <a:pPr defTabSz="1219170" eaLnBrk="1" fontAlgn="auto" hangingPunct="1">
              <a:spcBef>
                <a:spcPts val="0"/>
              </a:spcBef>
              <a:spcAft>
                <a:spcPts val="0"/>
              </a:spcAft>
            </a:pPr>
            <a:r>
              <a:rPr lang="en-US" sz="1200">
                <a:solidFill>
                  <a:srgbClr val="4A5E6D"/>
                </a:solidFill>
                <a:ea typeface="Calibri" pitchFamily="34" charset="-122"/>
                <a:cs typeface="Calibri" pitchFamily="34" charset="-120"/>
              </a:rPr>
              <a:t>Market-leading software provider for NHS Continuing Healthcare (CHC) and All Age Continuing Care (AACC) and we work with over 70% ICBs in England</a:t>
            </a:r>
            <a:endParaRPr lang="en-US" sz="1200">
              <a:solidFill>
                <a:prstClr val="black"/>
              </a:solidFill>
              <a:latin typeface="Calibri" panose="020F0502020204030204"/>
            </a:endParaRPr>
          </a:p>
        </p:txBody>
      </p:sp>
      <p:sp>
        <p:nvSpPr>
          <p:cNvPr id="68" name="Text Placeholder 3">
            <a:extLst>
              <a:ext uri="{FF2B5EF4-FFF2-40B4-BE49-F238E27FC236}">
                <a16:creationId xmlns:a16="http://schemas.microsoft.com/office/drawing/2014/main" id="{2E08799D-82A5-CB03-0CD2-238ADFA2F0C3}"/>
              </a:ext>
            </a:extLst>
          </p:cNvPr>
          <p:cNvSpPr txBox="1">
            <a:spLocks/>
          </p:cNvSpPr>
          <p:nvPr/>
        </p:nvSpPr>
        <p:spPr>
          <a:xfrm>
            <a:off x="6914016" y="3731982"/>
            <a:ext cx="3006193" cy="574809"/>
          </a:xfrm>
          <a:prstGeom prst="rect">
            <a:avLst/>
          </a:prstGeom>
        </p:spPr>
        <p:txBody>
          <a:bodyPr vert="horz" wrap="square" lIns="0" tIns="45720" rIns="108000" bIns="45720" rtlCol="0">
            <a:noAutofit/>
          </a:bodyPr>
          <a:lstStyle>
            <a:lvl1pPr marL="0" indent="0" algn="l" defTabSz="914400" rtl="0" eaLnBrk="1" latinLnBrk="0" hangingPunct="1">
              <a:lnSpc>
                <a:spcPct val="90000"/>
              </a:lnSpc>
              <a:spcBef>
                <a:spcPts val="1000"/>
              </a:spcBef>
              <a:buClr>
                <a:srgbClr val="FFC003"/>
              </a:buClr>
              <a:buFont typeface="System Font Regular"/>
              <a:buNone/>
              <a:defRPr sz="2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rgbClr val="FFC003"/>
              </a:buClr>
              <a:buFont typeface="System Font Regular"/>
              <a:buNone/>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C003"/>
              </a:buClr>
              <a:buFont typeface="System Font Regular"/>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219170" fontAlgn="auto">
              <a:lnSpc>
                <a:spcPct val="100000"/>
              </a:lnSpc>
              <a:spcBef>
                <a:spcPts val="1333"/>
              </a:spcBef>
              <a:spcAft>
                <a:spcPts val="0"/>
              </a:spcAft>
              <a:buClr>
                <a:srgbClr val="FFFFFF"/>
              </a:buClr>
              <a:buSzPct val="100000"/>
              <a:defRPr/>
            </a:pPr>
            <a:r>
              <a:rPr lang="en-GB" altLang="en-US" sz="1067">
                <a:solidFill>
                  <a:prstClr val="white"/>
                </a:solidFill>
                <a:latin typeface="Rubik" pitchFamily="2" charset="-79"/>
                <a:cs typeface="Rubik" pitchFamily="2" charset="-79"/>
                <a:sym typeface="Helvetica" panose="020B0604020202020204" pitchFamily="34" charset="0"/>
              </a:rPr>
              <a:t>Through our Financial Assurance services, BroadCare Solutions produced </a:t>
            </a:r>
            <a:r>
              <a:rPr lang="en-GB" altLang="en-US" sz="1067">
                <a:solidFill>
                  <a:prstClr val="white"/>
                </a:solidFill>
                <a:latin typeface="Rubik Medium" pitchFamily="2" charset="-79"/>
                <a:cs typeface="Rubik Medium" pitchFamily="2" charset="-79"/>
                <a:sym typeface="Helvetica" panose="020B0604020202020204" pitchFamily="34" charset="0"/>
              </a:rPr>
              <a:t>savings of </a:t>
            </a:r>
            <a:r>
              <a:rPr lang="en-GB" altLang="en-US" sz="1067" b="1">
                <a:solidFill>
                  <a:srgbClr val="DC8B37"/>
                </a:solidFill>
                <a:latin typeface="Rubik Medium" pitchFamily="2" charset="-79"/>
                <a:cs typeface="Rubik Medium" pitchFamily="2" charset="-79"/>
                <a:sym typeface="Helvetica" panose="020B0604020202020204" pitchFamily="34" charset="0"/>
              </a:rPr>
              <a:t>£7M </a:t>
            </a:r>
            <a:r>
              <a:rPr lang="en-GB" altLang="en-US" sz="1067">
                <a:solidFill>
                  <a:prstClr val="white"/>
                </a:solidFill>
                <a:latin typeface="Rubik" pitchFamily="2" charset="-79"/>
                <a:cs typeface="Rubik" pitchFamily="2" charset="-79"/>
                <a:sym typeface="Helvetica" panose="020B0604020202020204" pitchFamily="34" charset="0"/>
              </a:rPr>
              <a:t>against projected commissioned spend in a single financial year.</a:t>
            </a:r>
            <a:endParaRPr lang="en-GB" altLang="en-US" sz="1067">
              <a:solidFill>
                <a:srgbClr val="FFC000"/>
              </a:solidFill>
              <a:latin typeface="Rubik" pitchFamily="2" charset="-79"/>
              <a:cs typeface="Rubik" pitchFamily="2" charset="-79"/>
              <a:sym typeface="Helvetica" panose="020B0604020202020204" pitchFamily="34" charset="0"/>
            </a:endParaRPr>
          </a:p>
        </p:txBody>
      </p:sp>
      <p:pic>
        <p:nvPicPr>
          <p:cNvPr id="70" name="Picture 69">
            <a:extLst>
              <a:ext uri="{FF2B5EF4-FFF2-40B4-BE49-F238E27FC236}">
                <a16:creationId xmlns:a16="http://schemas.microsoft.com/office/drawing/2014/main" id="{E54985AE-0E39-1939-118F-E44832C1C4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94936" y="1"/>
            <a:ext cx="2797064" cy="1051511"/>
          </a:xfrm>
          <a:prstGeom prst="rect">
            <a:avLst/>
          </a:prstGeom>
        </p:spPr>
      </p:pic>
      <p:pic>
        <p:nvPicPr>
          <p:cNvPr id="8" name="Graphic 7" descr="Atom outline">
            <a:extLst>
              <a:ext uri="{FF2B5EF4-FFF2-40B4-BE49-F238E27FC236}">
                <a16:creationId xmlns:a16="http://schemas.microsoft.com/office/drawing/2014/main" id="{32FFDC8A-9A7B-E95F-0CBB-8F9D4A966F3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13358" y="3918390"/>
            <a:ext cx="389412" cy="38941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A2E3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192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3" name="Shape 1"/>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defRPr/>
            </a:pPr>
            <a:r>
              <a:rPr lang="en-US" sz="1133" dirty="0">
                <a:solidFill>
                  <a:prstClr val="white"/>
                </a:solidFill>
                <a:latin typeface="Calibri" panose="020F0502020204030204"/>
              </a:rPr>
              <a:t>BroadCare Solutions | NHS Humber and North Yorkshire ICB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
        <p:nvSpPr>
          <p:cNvPr id="4" name="Shape 2"/>
          <p:cNvSpPr/>
          <p:nvPr/>
        </p:nvSpPr>
        <p:spPr>
          <a:xfrm>
            <a:off x="7924800" y="-975360"/>
            <a:ext cx="6705600" cy="6705600"/>
          </a:xfrm>
          <a:prstGeom prst="ellipse">
            <a:avLst/>
          </a:prstGeom>
          <a:solidFill>
            <a:srgbClr val="1BBCE4">
              <a:alpha val="8000"/>
            </a:srgbClr>
          </a:solidFill>
          <a:ln w="12700">
            <a:solidFill>
              <a:srgbClr val="1BBCE4">
                <a:alpha val="20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3"/>
          <p:cNvSpPr/>
          <p:nvPr/>
        </p:nvSpPr>
        <p:spPr>
          <a:xfrm>
            <a:off x="9144000" y="609600"/>
            <a:ext cx="4267200" cy="4267200"/>
          </a:xfrm>
          <a:prstGeom prst="ellipse">
            <a:avLst/>
          </a:prstGeom>
          <a:solidFill>
            <a:srgbClr val="178AAE">
              <a:alpha val="12000"/>
            </a:srgbClr>
          </a:solidFill>
          <a:ln w="12700">
            <a:solidFill>
              <a:srgbClr val="178AAE">
                <a:alpha val="25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9" name="Text 6"/>
          <p:cNvSpPr/>
          <p:nvPr/>
        </p:nvSpPr>
        <p:spPr>
          <a:xfrm>
            <a:off x="121920" y="78208"/>
            <a:ext cx="9753600" cy="818945"/>
          </a:xfrm>
          <a:prstGeom prst="rect">
            <a:avLst/>
          </a:prstGeom>
          <a:noFill/>
          <a:ln/>
        </p:spPr>
        <p:txBody>
          <a:bodyPr wrap="square" rtlCol="0" anchor="ctr"/>
          <a:lstStyle/>
          <a:p>
            <a:pPr defTabSz="1219170" eaLnBrk="1" fontAlgn="auto" hangingPunct="1">
              <a:spcBef>
                <a:spcPts val="0"/>
              </a:spcBef>
              <a:spcAft>
                <a:spcPts val="0"/>
              </a:spcAft>
            </a:pPr>
            <a:r>
              <a:rPr lang="en-US" sz="3733" b="1">
                <a:solidFill>
                  <a:srgbClr val="FFFFFF"/>
                </a:solidFill>
                <a:latin typeface="Calibri" panose="020F0502020204030204"/>
                <a:ea typeface="Calibri" pitchFamily="34" charset="-122"/>
                <a:cs typeface="Calibri" pitchFamily="34" charset="-120"/>
              </a:rPr>
              <a:t>The BroadCare Software Suite</a:t>
            </a:r>
            <a:endParaRPr lang="en-US" sz="3733">
              <a:solidFill>
                <a:prstClr val="black"/>
              </a:solidFill>
              <a:latin typeface="Calibri" panose="020F0502020204030204"/>
            </a:endParaRPr>
          </a:p>
        </p:txBody>
      </p:sp>
      <p:sp>
        <p:nvSpPr>
          <p:cNvPr id="11" name="Text 8"/>
          <p:cNvSpPr/>
          <p:nvPr/>
        </p:nvSpPr>
        <p:spPr>
          <a:xfrm>
            <a:off x="609599" y="4511040"/>
            <a:ext cx="9753600" cy="548640"/>
          </a:xfrm>
          <a:prstGeom prst="rect">
            <a:avLst/>
          </a:prstGeom>
          <a:noFill/>
          <a:ln/>
        </p:spPr>
        <p:txBody>
          <a:bodyPr wrap="square" rtlCol="0" anchor="ctr"/>
          <a:lstStyle/>
          <a:p>
            <a:pPr defTabSz="1219170" eaLnBrk="1" fontAlgn="auto" hangingPunct="1">
              <a:spcBef>
                <a:spcPts val="0"/>
              </a:spcBef>
              <a:spcAft>
                <a:spcPts val="0"/>
              </a:spcAft>
            </a:pPr>
            <a:r>
              <a:rPr lang="en-US" sz="2000" i="1">
                <a:solidFill>
                  <a:prstClr val="white">
                    <a:alpha val="80000"/>
                  </a:prstClr>
                </a:solidFill>
                <a:latin typeface="Calibri" panose="020F0502020204030204"/>
                <a:ea typeface="Calibri" pitchFamily="34" charset="-122"/>
                <a:cs typeface="Calibri" pitchFamily="34" charset="-120"/>
              </a:rPr>
              <a:t>Our software services enable you to:</a:t>
            </a:r>
          </a:p>
        </p:txBody>
      </p:sp>
      <p:sp>
        <p:nvSpPr>
          <p:cNvPr id="12" name="Shape 9"/>
          <p:cNvSpPr/>
          <p:nvPr/>
        </p:nvSpPr>
        <p:spPr>
          <a:xfrm>
            <a:off x="609600" y="5059680"/>
            <a:ext cx="2097024" cy="1109472"/>
          </a:xfrm>
          <a:prstGeom prst="roundRect">
            <a:avLst>
              <a:gd name="adj" fmla="val 11765"/>
            </a:avLst>
          </a:prstGeom>
          <a:solidFill>
            <a:srgbClr val="1E3448"/>
          </a:solidFill>
          <a:ln w="12700">
            <a:solidFill>
              <a:srgbClr val="178AAE"/>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13" name="Text 10"/>
          <p:cNvSpPr/>
          <p:nvPr/>
        </p:nvSpPr>
        <p:spPr>
          <a:xfrm>
            <a:off x="609600" y="5291728"/>
            <a:ext cx="2097024" cy="621792"/>
          </a:xfrm>
          <a:prstGeom prst="rect">
            <a:avLst/>
          </a:prstGeom>
          <a:noFill/>
          <a:ln/>
        </p:spPr>
        <p:txBody>
          <a:bodyPr wrap="square" rtlCol="0" anchor="ctr"/>
          <a:lstStyle/>
          <a:p>
            <a:pPr algn="ctr" defTabSz="1219170" eaLnBrk="1" fontAlgn="auto" hangingPunct="1">
              <a:spcBef>
                <a:spcPts val="0"/>
              </a:spcBef>
              <a:spcAft>
                <a:spcPts val="0"/>
              </a:spcAft>
            </a:pPr>
            <a:r>
              <a:rPr lang="en-US" sz="1333">
                <a:solidFill>
                  <a:srgbClr val="FFFFFF"/>
                </a:solidFill>
                <a:latin typeface="Calibri" panose="020F0502020204030204"/>
                <a:ea typeface="Calibri" pitchFamily="34" charset="-122"/>
                <a:cs typeface="Calibri" pitchFamily="34" charset="-120"/>
              </a:rPr>
              <a:t>Put robust and efficient data management processes in place within your organisation</a:t>
            </a:r>
          </a:p>
        </p:txBody>
      </p:sp>
      <p:sp>
        <p:nvSpPr>
          <p:cNvPr id="14" name="Shape 11"/>
          <p:cNvSpPr/>
          <p:nvPr/>
        </p:nvSpPr>
        <p:spPr>
          <a:xfrm>
            <a:off x="2901696" y="5059680"/>
            <a:ext cx="2097024" cy="1109472"/>
          </a:xfrm>
          <a:prstGeom prst="roundRect">
            <a:avLst>
              <a:gd name="adj" fmla="val 11765"/>
            </a:avLst>
          </a:prstGeom>
          <a:solidFill>
            <a:srgbClr val="1E3448"/>
          </a:solidFill>
          <a:ln w="12700">
            <a:solidFill>
              <a:srgbClr val="178AAE"/>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15" name="Text 12"/>
          <p:cNvSpPr/>
          <p:nvPr/>
        </p:nvSpPr>
        <p:spPr>
          <a:xfrm>
            <a:off x="2901696" y="5400672"/>
            <a:ext cx="2097024" cy="414528"/>
          </a:xfrm>
          <a:prstGeom prst="rect">
            <a:avLst/>
          </a:prstGeom>
          <a:noFill/>
          <a:ln/>
        </p:spPr>
        <p:txBody>
          <a:bodyPr wrap="square" rtlCol="0" anchor="ctr"/>
          <a:lstStyle/>
          <a:p>
            <a:pPr algn="ctr" defTabSz="1219170" eaLnBrk="1" fontAlgn="auto" hangingPunct="1">
              <a:spcBef>
                <a:spcPts val="0"/>
              </a:spcBef>
              <a:spcAft>
                <a:spcPts val="0"/>
              </a:spcAft>
              <a:buClr>
                <a:prstClr val="white"/>
              </a:buClr>
            </a:pPr>
            <a:r>
              <a:rPr lang="en-GB" sz="1333">
                <a:solidFill>
                  <a:prstClr val="white"/>
                </a:solidFill>
                <a:latin typeface="Calibri" panose="020F0502020204030204"/>
                <a:cs typeface="Rubik" pitchFamily="2" charset="-79"/>
              </a:rPr>
              <a:t>Manage your data within a secure, hosted, bespoke solution catered to your needs</a:t>
            </a:r>
          </a:p>
        </p:txBody>
      </p:sp>
      <p:sp>
        <p:nvSpPr>
          <p:cNvPr id="16" name="Shape 13"/>
          <p:cNvSpPr/>
          <p:nvPr/>
        </p:nvSpPr>
        <p:spPr>
          <a:xfrm>
            <a:off x="5193792" y="5059680"/>
            <a:ext cx="2097024" cy="1109472"/>
          </a:xfrm>
          <a:prstGeom prst="roundRect">
            <a:avLst>
              <a:gd name="adj" fmla="val 11765"/>
            </a:avLst>
          </a:prstGeom>
          <a:solidFill>
            <a:srgbClr val="1E3448"/>
          </a:solidFill>
          <a:ln w="12700">
            <a:solidFill>
              <a:srgbClr val="178AAE"/>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17" name="Text 14"/>
          <p:cNvSpPr/>
          <p:nvPr/>
        </p:nvSpPr>
        <p:spPr>
          <a:xfrm>
            <a:off x="5193792" y="5420336"/>
            <a:ext cx="2097024" cy="414528"/>
          </a:xfrm>
          <a:prstGeom prst="rect">
            <a:avLst/>
          </a:prstGeom>
          <a:noFill/>
          <a:ln/>
        </p:spPr>
        <p:txBody>
          <a:bodyPr wrap="square" rtlCol="0" anchor="ctr"/>
          <a:lstStyle/>
          <a:p>
            <a:pPr algn="ctr" defTabSz="1219170" eaLnBrk="1" fontAlgn="auto" hangingPunct="1">
              <a:spcBef>
                <a:spcPts val="0"/>
              </a:spcBef>
              <a:spcAft>
                <a:spcPts val="0"/>
              </a:spcAft>
              <a:buClr>
                <a:prstClr val="white"/>
              </a:buClr>
            </a:pPr>
            <a:r>
              <a:rPr lang="en-GB" sz="1333">
                <a:solidFill>
                  <a:prstClr val="white"/>
                </a:solidFill>
                <a:latin typeface="Calibri" panose="020F0502020204030204"/>
                <a:cs typeface="Rubik" pitchFamily="2" charset="-79"/>
              </a:rPr>
              <a:t>Reduce pressure on your teams by creating workflow and systemic efficiency gains</a:t>
            </a:r>
          </a:p>
        </p:txBody>
      </p:sp>
      <p:sp>
        <p:nvSpPr>
          <p:cNvPr id="18" name="Shape 15"/>
          <p:cNvSpPr/>
          <p:nvPr/>
        </p:nvSpPr>
        <p:spPr>
          <a:xfrm>
            <a:off x="7485888" y="5059680"/>
            <a:ext cx="2097024" cy="1109472"/>
          </a:xfrm>
          <a:prstGeom prst="roundRect">
            <a:avLst>
              <a:gd name="adj" fmla="val 11765"/>
            </a:avLst>
          </a:prstGeom>
          <a:solidFill>
            <a:srgbClr val="1E3448"/>
          </a:solidFill>
          <a:ln w="12700">
            <a:solidFill>
              <a:srgbClr val="178AAE"/>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19" name="Text 16"/>
          <p:cNvSpPr/>
          <p:nvPr/>
        </p:nvSpPr>
        <p:spPr>
          <a:xfrm>
            <a:off x="7485888" y="5420335"/>
            <a:ext cx="2097024" cy="414528"/>
          </a:xfrm>
          <a:prstGeom prst="rect">
            <a:avLst/>
          </a:prstGeom>
          <a:noFill/>
          <a:ln/>
        </p:spPr>
        <p:txBody>
          <a:bodyPr wrap="square" rtlCol="0" anchor="ctr"/>
          <a:lstStyle/>
          <a:p>
            <a:pPr algn="ctr" defTabSz="1219170" eaLnBrk="1" fontAlgn="auto" hangingPunct="1">
              <a:spcBef>
                <a:spcPts val="0"/>
              </a:spcBef>
              <a:spcAft>
                <a:spcPts val="0"/>
              </a:spcAft>
              <a:buClr>
                <a:prstClr val="white"/>
              </a:buClr>
            </a:pPr>
            <a:r>
              <a:rPr lang="en-GB" sz="1333">
                <a:solidFill>
                  <a:prstClr val="white"/>
                </a:solidFill>
                <a:latin typeface="Calibri" panose="020F0502020204030204"/>
                <a:cs typeface="Rubik" pitchFamily="2" charset="-79"/>
              </a:rPr>
              <a:t>Leverage and report data on patient activity and organisational performance</a:t>
            </a:r>
          </a:p>
        </p:txBody>
      </p:sp>
      <p:sp>
        <p:nvSpPr>
          <p:cNvPr id="20" name="Shape 17"/>
          <p:cNvSpPr/>
          <p:nvPr/>
        </p:nvSpPr>
        <p:spPr>
          <a:xfrm>
            <a:off x="9777984" y="5091728"/>
            <a:ext cx="2097024" cy="1077424"/>
          </a:xfrm>
          <a:prstGeom prst="roundRect">
            <a:avLst>
              <a:gd name="adj" fmla="val 11765"/>
            </a:avLst>
          </a:prstGeom>
          <a:solidFill>
            <a:srgbClr val="1E3448"/>
          </a:solidFill>
          <a:ln w="12700">
            <a:solidFill>
              <a:srgbClr val="178AAE"/>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21" name="Text 18"/>
          <p:cNvSpPr/>
          <p:nvPr/>
        </p:nvSpPr>
        <p:spPr>
          <a:xfrm>
            <a:off x="9777984" y="5440000"/>
            <a:ext cx="2097024" cy="414528"/>
          </a:xfrm>
          <a:prstGeom prst="rect">
            <a:avLst/>
          </a:prstGeom>
          <a:noFill/>
          <a:ln/>
        </p:spPr>
        <p:txBody>
          <a:bodyPr wrap="square" rtlCol="0" anchor="ctr"/>
          <a:lstStyle/>
          <a:p>
            <a:pPr algn="ctr" defTabSz="1219170" eaLnBrk="1" fontAlgn="auto" hangingPunct="1">
              <a:spcBef>
                <a:spcPts val="0"/>
              </a:spcBef>
              <a:spcAft>
                <a:spcPts val="0"/>
              </a:spcAft>
              <a:buClr>
                <a:prstClr val="white"/>
              </a:buClr>
            </a:pPr>
            <a:r>
              <a:rPr lang="en-GB" sz="1333">
                <a:solidFill>
                  <a:prstClr val="white"/>
                </a:solidFill>
                <a:latin typeface="Calibri" panose="020F0502020204030204"/>
                <a:cs typeface="Rubik" pitchFamily="2" charset="-79"/>
              </a:rPr>
              <a:t>Have access to a technical support team to resolve technical or operational queries</a:t>
            </a:r>
          </a:p>
        </p:txBody>
      </p:sp>
      <p:sp>
        <p:nvSpPr>
          <p:cNvPr id="6" name="TextBox 5">
            <a:extLst>
              <a:ext uri="{FF2B5EF4-FFF2-40B4-BE49-F238E27FC236}">
                <a16:creationId xmlns:a16="http://schemas.microsoft.com/office/drawing/2014/main" id="{AE57E42A-FB61-C95C-982E-B453AA7BA6A1}"/>
              </a:ext>
            </a:extLst>
          </p:cNvPr>
          <p:cNvSpPr txBox="1"/>
          <p:nvPr/>
        </p:nvSpPr>
        <p:spPr>
          <a:xfrm>
            <a:off x="608716" y="1497976"/>
            <a:ext cx="4638613" cy="1733488"/>
          </a:xfrm>
          <a:prstGeom prst="rect">
            <a:avLst/>
          </a:prstGeom>
          <a:noFill/>
        </p:spPr>
        <p:txBody>
          <a:bodyPr wrap="square">
            <a:spAutoFit/>
          </a:bodyPr>
          <a:lstStyle/>
          <a:p>
            <a:pPr algn="ctr" defTabSz="1219170" eaLnBrk="1" fontAlgn="auto" hangingPunct="1">
              <a:spcBef>
                <a:spcPts val="0"/>
              </a:spcBef>
              <a:spcAft>
                <a:spcPts val="0"/>
              </a:spcAft>
            </a:pPr>
            <a:r>
              <a:rPr lang="en-GB" sz="2133">
                <a:solidFill>
                  <a:prstClr val="white"/>
                </a:solidFill>
                <a:latin typeface="Calibri" panose="020F0502020204030204"/>
                <a:cs typeface="Rubik" pitchFamily="2" charset="-79"/>
              </a:rPr>
              <a:t>BroadCare Solutions work with Integrated Care Boards (ICBs) and Health Boards (HBs) to provide digital solutions to manage, track and report patient data. </a:t>
            </a:r>
          </a:p>
        </p:txBody>
      </p:sp>
      <p:pic>
        <p:nvPicPr>
          <p:cNvPr id="45" name="Picture 44">
            <a:extLst>
              <a:ext uri="{FF2B5EF4-FFF2-40B4-BE49-F238E27FC236}">
                <a16:creationId xmlns:a16="http://schemas.microsoft.com/office/drawing/2014/main" id="{E47C7F8B-C13B-8305-1F37-425131695576}"/>
              </a:ext>
            </a:extLst>
          </p:cNvPr>
          <p:cNvPicPr>
            <a:picLocks noChangeAspect="1"/>
          </p:cNvPicPr>
          <p:nvPr/>
        </p:nvPicPr>
        <p:blipFill>
          <a:blip r:embed="rId3"/>
          <a:stretch>
            <a:fillRect/>
          </a:stretch>
        </p:blipFill>
        <p:spPr>
          <a:xfrm>
            <a:off x="5098875" y="133626"/>
            <a:ext cx="6871052" cy="4458039"/>
          </a:xfrm>
          <a:prstGeom prst="rect">
            <a:avLst/>
          </a:prstGeom>
        </p:spPr>
      </p:pic>
      <p:pic>
        <p:nvPicPr>
          <p:cNvPr id="24" name="Picture 23">
            <a:extLst>
              <a:ext uri="{FF2B5EF4-FFF2-40B4-BE49-F238E27FC236}">
                <a16:creationId xmlns:a16="http://schemas.microsoft.com/office/drawing/2014/main" id="{E356924C-4B8B-228D-E363-2E0B5B90F307}"/>
              </a:ext>
            </a:extLst>
          </p:cNvPr>
          <p:cNvPicPr>
            <a:picLocks noChangeAspect="1"/>
          </p:cNvPicPr>
          <p:nvPr/>
        </p:nvPicPr>
        <p:blipFill>
          <a:blip r:embed="rId4"/>
          <a:stretch>
            <a:fillRect/>
          </a:stretch>
        </p:blipFill>
        <p:spPr>
          <a:xfrm>
            <a:off x="5760049" y="1475288"/>
            <a:ext cx="1139313" cy="346013"/>
          </a:xfrm>
          <a:prstGeom prst="rect">
            <a:avLst/>
          </a:prstGeom>
        </p:spPr>
      </p:pic>
      <p:sp>
        <p:nvSpPr>
          <p:cNvPr id="7" name="Rectangle 6">
            <a:extLst>
              <a:ext uri="{FF2B5EF4-FFF2-40B4-BE49-F238E27FC236}">
                <a16:creationId xmlns:a16="http://schemas.microsoft.com/office/drawing/2014/main" id="{FF233C48-B4B0-8D22-FB66-955C22B543FA}"/>
              </a:ext>
            </a:extLst>
          </p:cNvPr>
          <p:cNvSpPr/>
          <p:nvPr/>
        </p:nvSpPr>
        <p:spPr>
          <a:xfrm>
            <a:off x="9453482" y="2521126"/>
            <a:ext cx="2117965" cy="1041959"/>
          </a:xfrm>
          <a:prstGeom prst="rect">
            <a:avLst/>
          </a:prstGeom>
          <a:noFill/>
          <a:ln w="28575">
            <a:solidFill>
              <a:srgbClr val="DC8B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1" fontAlgn="auto" hangingPunct="1">
              <a:spcBef>
                <a:spcPts val="0"/>
              </a:spcBef>
              <a:spcAft>
                <a:spcPts val="0"/>
              </a:spcAft>
            </a:pPr>
            <a:endParaRPr lang="en-GB" sz="2400">
              <a:solidFill>
                <a:prstClr val="white"/>
              </a:solidFill>
              <a:latin typeface="Calibri" panose="020F050202020403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A2E3B"/>
        </a:solidFill>
        <a:effectLst/>
      </p:bgPr>
    </p:bg>
    <p:spTree>
      <p:nvGrpSpPr>
        <p:cNvPr id="1" name="">
          <a:extLst>
            <a:ext uri="{FF2B5EF4-FFF2-40B4-BE49-F238E27FC236}">
              <a16:creationId xmlns:a16="http://schemas.microsoft.com/office/drawing/2014/main" id="{653EEE07-2833-E042-9F8C-6795FADEC8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5F23556-9CA4-5F96-5EA0-6F896CF7E90B}"/>
              </a:ext>
            </a:extLst>
          </p:cNvPr>
          <p:cNvSpPr/>
          <p:nvPr/>
        </p:nvSpPr>
        <p:spPr>
          <a:xfrm>
            <a:off x="0" y="0"/>
            <a:ext cx="12192000" cy="12192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3" name="Shape 1">
            <a:extLst>
              <a:ext uri="{FF2B5EF4-FFF2-40B4-BE49-F238E27FC236}">
                <a16:creationId xmlns:a16="http://schemas.microsoft.com/office/drawing/2014/main" id="{D6B62994-DB97-FCD6-9DC6-E8DFE9B50C63}"/>
              </a:ext>
            </a:extLst>
          </p:cNvPr>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pPr>
            <a:r>
              <a:rPr lang="en-US" sz="1133" dirty="0">
                <a:solidFill>
                  <a:prstClr val="white"/>
                </a:solidFill>
                <a:latin typeface="Calibri" panose="020F0502020204030204"/>
              </a:rPr>
              <a:t>BroadCare Solutions | NHS Humber and North Yorkshire ICB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
        <p:nvSpPr>
          <p:cNvPr id="4" name="Shape 2">
            <a:extLst>
              <a:ext uri="{FF2B5EF4-FFF2-40B4-BE49-F238E27FC236}">
                <a16:creationId xmlns:a16="http://schemas.microsoft.com/office/drawing/2014/main" id="{E9798341-C06D-4FFD-57CD-D81605339C30}"/>
              </a:ext>
            </a:extLst>
          </p:cNvPr>
          <p:cNvSpPr/>
          <p:nvPr/>
        </p:nvSpPr>
        <p:spPr>
          <a:xfrm>
            <a:off x="7924800" y="-975360"/>
            <a:ext cx="6705600" cy="6705600"/>
          </a:xfrm>
          <a:prstGeom prst="ellipse">
            <a:avLst/>
          </a:prstGeom>
          <a:solidFill>
            <a:srgbClr val="1BBCE4">
              <a:alpha val="8000"/>
            </a:srgbClr>
          </a:solidFill>
          <a:ln w="12700">
            <a:solidFill>
              <a:srgbClr val="1BBCE4">
                <a:alpha val="20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3">
            <a:extLst>
              <a:ext uri="{FF2B5EF4-FFF2-40B4-BE49-F238E27FC236}">
                <a16:creationId xmlns:a16="http://schemas.microsoft.com/office/drawing/2014/main" id="{F2E17BDF-A9A5-D53F-F9BE-8C35140B5824}"/>
              </a:ext>
            </a:extLst>
          </p:cNvPr>
          <p:cNvSpPr/>
          <p:nvPr/>
        </p:nvSpPr>
        <p:spPr>
          <a:xfrm>
            <a:off x="9144000" y="609600"/>
            <a:ext cx="4267200" cy="4267200"/>
          </a:xfrm>
          <a:prstGeom prst="ellipse">
            <a:avLst/>
          </a:prstGeom>
          <a:solidFill>
            <a:srgbClr val="178AAE">
              <a:alpha val="12000"/>
            </a:srgbClr>
          </a:solidFill>
          <a:ln w="12700">
            <a:solidFill>
              <a:srgbClr val="178AAE">
                <a:alpha val="25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6" name="Título 5">
            <a:extLst>
              <a:ext uri="{FF2B5EF4-FFF2-40B4-BE49-F238E27FC236}">
                <a16:creationId xmlns:a16="http://schemas.microsoft.com/office/drawing/2014/main" id="{75734BF2-A969-C790-856C-410DEC5BC9C4}"/>
              </a:ext>
            </a:extLst>
          </p:cNvPr>
          <p:cNvSpPr txBox="1">
            <a:spLocks/>
          </p:cNvSpPr>
          <p:nvPr/>
        </p:nvSpPr>
        <p:spPr>
          <a:xfrm>
            <a:off x="847818" y="1570508"/>
            <a:ext cx="6229165" cy="687009"/>
          </a:xfrm>
          <a:prstGeom prst="rect">
            <a:avLst/>
          </a:prstGeom>
        </p:spPr>
        <p:txBody>
          <a:bodyPr lIns="0" tIns="0" rIns="0" bIns="0" anchor="ctr">
            <a:no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1219170" fontAlgn="auto">
              <a:spcAft>
                <a:spcPts val="0"/>
              </a:spcAft>
            </a:pPr>
            <a:r>
              <a:rPr lang="en-US" sz="2800" dirty="0">
                <a:solidFill>
                  <a:prstClr val="white"/>
                </a:solidFill>
                <a:latin typeface="Rubik Medium" pitchFamily="2" charset="-79"/>
                <a:cs typeface="Rubik Medium" pitchFamily="2" charset="-79"/>
              </a:rPr>
              <a:t>Current ICB/Marketplace challenges</a:t>
            </a:r>
          </a:p>
        </p:txBody>
      </p:sp>
      <p:pic>
        <p:nvPicPr>
          <p:cNvPr id="7" name="Picture 6">
            <a:extLst>
              <a:ext uri="{FF2B5EF4-FFF2-40B4-BE49-F238E27FC236}">
                <a16:creationId xmlns:a16="http://schemas.microsoft.com/office/drawing/2014/main" id="{EDA16924-ECD1-AE73-B39C-668DA7DA69D7}"/>
              </a:ext>
            </a:extLst>
          </p:cNvPr>
          <p:cNvPicPr>
            <a:picLocks noChangeAspect="1"/>
          </p:cNvPicPr>
          <p:nvPr/>
        </p:nvPicPr>
        <p:blipFill>
          <a:blip r:embed="rId3"/>
          <a:stretch>
            <a:fillRect/>
          </a:stretch>
        </p:blipFill>
        <p:spPr>
          <a:xfrm>
            <a:off x="510991" y="345467"/>
            <a:ext cx="3297600" cy="1001493"/>
          </a:xfrm>
          <a:prstGeom prst="rect">
            <a:avLst/>
          </a:prstGeom>
        </p:spPr>
      </p:pic>
      <p:sp>
        <p:nvSpPr>
          <p:cNvPr id="9" name="TextBox 8">
            <a:extLst>
              <a:ext uri="{FF2B5EF4-FFF2-40B4-BE49-F238E27FC236}">
                <a16:creationId xmlns:a16="http://schemas.microsoft.com/office/drawing/2014/main" id="{1EA68C5F-25ED-E3EA-6E02-1157C4CBB3AE}"/>
              </a:ext>
            </a:extLst>
          </p:cNvPr>
          <p:cNvSpPr txBox="1"/>
          <p:nvPr/>
        </p:nvSpPr>
        <p:spPr>
          <a:xfrm>
            <a:off x="1226598" y="2563080"/>
            <a:ext cx="9817223" cy="1701043"/>
          </a:xfrm>
          <a:prstGeom prst="rect">
            <a:avLst/>
          </a:prstGeom>
          <a:noFill/>
        </p:spPr>
        <p:txBody>
          <a:bodyPr wrap="square">
            <a:spAutoFit/>
          </a:bodyPr>
          <a:lstStyle/>
          <a:p>
            <a:pPr marL="380990" indent="-380990" defTabSz="1219170" eaLnBrk="1" fontAlgn="auto" hangingPunct="1">
              <a:lnSpc>
                <a:spcPct val="150000"/>
              </a:lnSpc>
              <a:spcBef>
                <a:spcPts val="0"/>
              </a:spcBef>
              <a:spcAft>
                <a:spcPts val="0"/>
              </a:spcAft>
              <a:buFont typeface="Arial" panose="020B0604020202020204" pitchFamily="34" charset="0"/>
              <a:buChar char="•"/>
            </a:pPr>
            <a:r>
              <a:rPr lang="en-GB" sz="2400" dirty="0">
                <a:solidFill>
                  <a:prstClr val="white"/>
                </a:solidFill>
                <a:latin typeface="Aptos" panose="020B0004020202020204" pitchFamily="34" charset="0"/>
                <a:ea typeface="Times New Roman" panose="02020603050405020304" pitchFamily="18" charset="0"/>
                <a:cs typeface="Times New Roman" panose="02020603050405020304" pitchFamily="18" charset="0"/>
              </a:rPr>
              <a:t>Receiving packages through the brokerage process. </a:t>
            </a:r>
          </a:p>
          <a:p>
            <a:pPr marL="380990" indent="-380990" defTabSz="1219170" eaLnBrk="1" fontAlgn="auto" hangingPunct="1">
              <a:lnSpc>
                <a:spcPct val="150000"/>
              </a:lnSpc>
              <a:spcBef>
                <a:spcPts val="0"/>
              </a:spcBef>
              <a:spcAft>
                <a:spcPts val="0"/>
              </a:spcAft>
              <a:buFont typeface="Arial" panose="020B0604020202020204" pitchFamily="34" charset="0"/>
              <a:buChar char="•"/>
            </a:pPr>
            <a:r>
              <a:rPr lang="en-GB" sz="2400" dirty="0">
                <a:solidFill>
                  <a:prstClr val="white"/>
                </a:solidFill>
                <a:latin typeface="Aptos" panose="020B0004020202020204" pitchFamily="34" charset="0"/>
                <a:ea typeface="Times New Roman" panose="02020603050405020304" pitchFamily="18" charset="0"/>
                <a:cs typeface="Times New Roman" panose="02020603050405020304" pitchFamily="18" charset="0"/>
              </a:rPr>
              <a:t>Feedback when awarding/not awarding packages. </a:t>
            </a:r>
          </a:p>
          <a:p>
            <a:pPr marL="380990" indent="-380990" defTabSz="1219170" eaLnBrk="1" fontAlgn="auto" hangingPunct="1">
              <a:lnSpc>
                <a:spcPct val="150000"/>
              </a:lnSpc>
              <a:spcBef>
                <a:spcPts val="0"/>
              </a:spcBef>
              <a:spcAft>
                <a:spcPts val="0"/>
              </a:spcAft>
              <a:buFont typeface="Arial" panose="020B0604020202020204" pitchFamily="34" charset="0"/>
              <a:buChar char="•"/>
            </a:pPr>
            <a:r>
              <a:rPr lang="en-GB" sz="2400" dirty="0">
                <a:solidFill>
                  <a:prstClr val="white"/>
                </a:solidFill>
                <a:latin typeface="Aptos" panose="020B0004020202020204" pitchFamily="34" charset="0"/>
                <a:ea typeface="Times New Roman" panose="02020603050405020304" pitchFamily="18" charset="0"/>
                <a:cs typeface="Times New Roman" panose="02020603050405020304" pitchFamily="18" charset="0"/>
              </a:rPr>
              <a:t>Prompt communication from the ICB</a:t>
            </a:r>
            <a:endParaRPr lang="en-GB" sz="2133" dirty="0">
              <a:solidFill>
                <a:prstClr val="white"/>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4767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EC49B6D-EED8-B2BB-E80E-F18A5C31CD9E}"/>
              </a:ext>
            </a:extLst>
          </p:cNvPr>
          <p:cNvGrpSpPr/>
          <p:nvPr/>
        </p:nvGrpSpPr>
        <p:grpSpPr>
          <a:xfrm>
            <a:off x="644769" y="0"/>
            <a:ext cx="5298832" cy="6858000"/>
            <a:chOff x="644769" y="0"/>
            <a:chExt cx="5298832" cy="6858000"/>
          </a:xfrm>
          <a:solidFill>
            <a:srgbClr val="1A2E3B"/>
          </a:solidFill>
        </p:grpSpPr>
        <p:sp>
          <p:nvSpPr>
            <p:cNvPr id="10" name="Rectangle: Rounded Corners 9">
              <a:extLst>
                <a:ext uri="{FF2B5EF4-FFF2-40B4-BE49-F238E27FC236}">
                  <a16:creationId xmlns:a16="http://schemas.microsoft.com/office/drawing/2014/main" id="{AF6D31BA-F127-D796-1066-3012548244F0}"/>
                </a:ext>
              </a:extLst>
            </p:cNvPr>
            <p:cNvSpPr/>
            <p:nvPr/>
          </p:nvSpPr>
          <p:spPr>
            <a:xfrm>
              <a:off x="644769" y="2078041"/>
              <a:ext cx="2508740" cy="2976562"/>
            </a:xfrm>
            <a:prstGeom prst="roundRect">
              <a:avLst/>
            </a:prstGeom>
            <a:grpFill/>
            <a:ln w="12700" cap="flat" cmpd="sng" algn="ctr">
              <a:noFill/>
              <a:prstDash val="solid"/>
              <a:miter lim="800000"/>
            </a:ln>
            <a:effectLst/>
          </p:spPr>
          <p:txBody>
            <a:bodyPr rtlCol="0" anchor="ctr"/>
            <a:lstStyle/>
            <a:p>
              <a:pPr algn="ctr" defTabSz="914377" eaLnBrk="1" fontAlgn="auto" hangingPunct="1">
                <a:spcBef>
                  <a:spcPts val="0"/>
                </a:spcBef>
                <a:spcAft>
                  <a:spcPts val="0"/>
                </a:spcAft>
                <a:defRPr/>
              </a:pPr>
              <a:endParaRPr lang="en-US" kern="0">
                <a:solidFill>
                  <a:prstClr val="white"/>
                </a:solidFill>
                <a:latin typeface="Calibri" panose="020F0502020204030204"/>
              </a:endParaRPr>
            </a:p>
          </p:txBody>
        </p:sp>
        <p:sp>
          <p:nvSpPr>
            <p:cNvPr id="12" name="Rectangle 11">
              <a:extLst>
                <a:ext uri="{FF2B5EF4-FFF2-40B4-BE49-F238E27FC236}">
                  <a16:creationId xmlns:a16="http://schemas.microsoft.com/office/drawing/2014/main" id="{54EA3079-9C20-63FA-CA29-F55E540B7EAD}"/>
                </a:ext>
              </a:extLst>
            </p:cNvPr>
            <p:cNvSpPr/>
            <p:nvPr/>
          </p:nvSpPr>
          <p:spPr>
            <a:xfrm>
              <a:off x="1597891" y="0"/>
              <a:ext cx="4345710" cy="6858000"/>
            </a:xfrm>
            <a:prstGeom prst="rect">
              <a:avLst/>
            </a:prstGeom>
            <a:grpFill/>
            <a:ln w="12700" cap="flat" cmpd="sng" algn="ctr">
              <a:noFill/>
              <a:prstDash val="solid"/>
              <a:miter lim="800000"/>
            </a:ln>
            <a:effectLst/>
          </p:spPr>
          <p:txBody>
            <a:bodyPr rtlCol="0" anchor="ctr"/>
            <a:lstStyle/>
            <a:p>
              <a:pPr algn="ctr" defTabSz="914377" eaLnBrk="1" fontAlgn="auto" hangingPunct="1">
                <a:spcBef>
                  <a:spcPts val="0"/>
                </a:spcBef>
                <a:spcAft>
                  <a:spcPts val="0"/>
                </a:spcAft>
                <a:defRPr/>
              </a:pPr>
              <a:endParaRPr lang="en-US" kern="0">
                <a:solidFill>
                  <a:prstClr val="white"/>
                </a:solidFill>
                <a:latin typeface="Calibri" panose="020F0502020204030204"/>
              </a:endParaRPr>
            </a:p>
          </p:txBody>
        </p:sp>
        <p:pic>
          <p:nvPicPr>
            <p:cNvPr id="13" name="Picture 2">
              <a:extLst>
                <a:ext uri="{FF2B5EF4-FFF2-40B4-BE49-F238E27FC236}">
                  <a16:creationId xmlns:a16="http://schemas.microsoft.com/office/drawing/2014/main" id="{EFA37DA1-61B8-C3AF-87FA-DEE4EF985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392" b="10392"/>
            <a:stretch/>
          </p:blipFill>
          <p:spPr bwMode="auto">
            <a:xfrm>
              <a:off x="919303" y="2078041"/>
              <a:ext cx="4468412" cy="2976562"/>
            </a:xfrm>
            <a:prstGeom prst="roundRect">
              <a:avLst>
                <a:gd name="adj" fmla="val 8396"/>
              </a:avLst>
            </a:prstGeom>
            <a:grpFill/>
          </p:spPr>
        </p:pic>
      </p:grpSp>
      <p:sp>
        <p:nvSpPr>
          <p:cNvPr id="115" name="Title 1">
            <a:extLst>
              <a:ext uri="{FF2B5EF4-FFF2-40B4-BE49-F238E27FC236}">
                <a16:creationId xmlns:a16="http://schemas.microsoft.com/office/drawing/2014/main" id="{5A30F9F6-C8B4-DDAB-D841-F83674B9D43D}"/>
              </a:ext>
            </a:extLst>
          </p:cNvPr>
          <p:cNvSpPr txBox="1">
            <a:spLocks/>
          </p:cNvSpPr>
          <p:nvPr/>
        </p:nvSpPr>
        <p:spPr>
          <a:xfrm>
            <a:off x="2314702" y="813477"/>
            <a:ext cx="2912089" cy="7520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kern="1200">
                <a:solidFill>
                  <a:srgbClr val="092E51"/>
                </a:solidFill>
                <a:latin typeface="Calibri" panose="020F0502020204030204" pitchFamily="34" charset="0"/>
                <a:ea typeface="+mj-ea"/>
                <a:cs typeface="Calibri" panose="020F0502020204030204" pitchFamily="34" charset="0"/>
              </a:defRPr>
            </a:lvl1pPr>
          </a:lstStyle>
          <a:p>
            <a:pPr defTabSz="1219170" fontAlgn="auto">
              <a:spcAft>
                <a:spcPts val="0"/>
              </a:spcAft>
            </a:pPr>
            <a:r>
              <a:rPr lang="en-GB" sz="2800">
                <a:solidFill>
                  <a:prstClr val="white"/>
                </a:solidFill>
                <a:latin typeface="Rubik Medium" pitchFamily="2" charset="-79"/>
                <a:cs typeface="Rubik Medium" pitchFamily="2" charset="-79"/>
              </a:rPr>
              <a:t>Provider Portal</a:t>
            </a:r>
          </a:p>
        </p:txBody>
      </p:sp>
      <p:sp>
        <p:nvSpPr>
          <p:cNvPr id="15" name="TextBox 14">
            <a:extLst>
              <a:ext uri="{FF2B5EF4-FFF2-40B4-BE49-F238E27FC236}">
                <a16:creationId xmlns:a16="http://schemas.microsoft.com/office/drawing/2014/main" id="{0D0D50AD-0222-44B5-03BE-63995392CCB2}"/>
              </a:ext>
            </a:extLst>
          </p:cNvPr>
          <p:cNvSpPr txBox="1"/>
          <p:nvPr/>
        </p:nvSpPr>
        <p:spPr>
          <a:xfrm>
            <a:off x="6410970" y="1366913"/>
            <a:ext cx="5136263" cy="4539704"/>
          </a:xfrm>
          <a:prstGeom prst="rect">
            <a:avLst/>
          </a:prstGeom>
          <a:noFill/>
        </p:spPr>
        <p:txBody>
          <a:bodyPr wrap="square" rtlCol="0">
            <a:spAutoFit/>
          </a:bodyPr>
          <a:lstStyle/>
          <a:p>
            <a:pPr defTabSz="1219170" eaLnBrk="1" fontAlgn="auto" hangingPunct="1">
              <a:spcBef>
                <a:spcPts val="0"/>
              </a:spcBef>
              <a:spcAft>
                <a:spcPts val="0"/>
              </a:spcAft>
            </a:pPr>
            <a:r>
              <a:rPr lang="en-GB" sz="1400" dirty="0">
                <a:solidFill>
                  <a:srgbClr val="1A2E3B"/>
                </a:solidFill>
                <a:latin typeface="Rubik Medium" pitchFamily="2" charset="-79"/>
                <a:cs typeface="Rubik Medium" pitchFamily="2" charset="-79"/>
              </a:rPr>
              <a:t>The Provider Portal is an added module of BroadCare that integrates directly with the platform; the system is designed to communicate and manage providers effectively as well as brokerage care directly with providers. </a:t>
            </a:r>
          </a:p>
          <a:p>
            <a:pPr defTabSz="1219170" eaLnBrk="1" fontAlgn="auto" hangingPunct="1">
              <a:spcBef>
                <a:spcPts val="0"/>
              </a:spcBef>
              <a:spcAft>
                <a:spcPts val="0"/>
              </a:spcAft>
            </a:pPr>
            <a:endParaRPr lang="en-GB" dirty="0">
              <a:solidFill>
                <a:srgbClr val="1A2E3B"/>
              </a:solidFill>
              <a:latin typeface="Calibri" panose="020F0502020204030204"/>
            </a:endParaRPr>
          </a:p>
          <a:p>
            <a:pPr defTabSz="1219170" eaLnBrk="1" fontAlgn="auto" hangingPunct="1">
              <a:spcBef>
                <a:spcPts val="0"/>
              </a:spcBef>
              <a:spcAft>
                <a:spcPts val="0"/>
              </a:spcAft>
            </a:pPr>
            <a:r>
              <a:rPr lang="en-GB" sz="1200" dirty="0">
                <a:solidFill>
                  <a:srgbClr val="1A2E3B"/>
                </a:solidFill>
                <a:latin typeface="Rubik" pitchFamily="2" charset="-79"/>
                <a:cs typeface="Rubik" pitchFamily="2" charset="-79"/>
              </a:rPr>
              <a:t>Dedicated features include:</a:t>
            </a:r>
          </a:p>
          <a:p>
            <a:pPr defTabSz="1219170" eaLnBrk="1" fontAlgn="auto" hangingPunct="1">
              <a:spcBef>
                <a:spcPts val="0"/>
              </a:spcBef>
              <a:spcAft>
                <a:spcPts val="0"/>
              </a:spcAft>
            </a:pPr>
            <a:endParaRPr lang="en-GB" sz="1600" dirty="0">
              <a:solidFill>
                <a:srgbClr val="1A2E3B"/>
              </a:solidFill>
              <a:latin typeface="Calibri" panose="020F0502020204030204"/>
            </a:endParaRP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Manage a local  list of providers integrated directly with CQC in real-time</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Pull new/emerging providers directly from an integrated CQC library of providers</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Manage contracts, safeguarding and more</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Dedicated brokerage/dynamic procurement module to broker care more efficiency, governance and operational control</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View and update bed availability</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Providers can log in and respond to bids</a:t>
            </a:r>
          </a:p>
          <a:p>
            <a:pPr marL="285744" indent="-285744" defTabSz="1219170" eaLnBrk="1" fontAlgn="auto" hangingPunct="1">
              <a:spcBef>
                <a:spcPts val="0"/>
              </a:spcBef>
              <a:spcAft>
                <a:spcPts val="600"/>
              </a:spcAft>
              <a:buFont typeface="Arial" panose="020B0604020202020204" pitchFamily="34" charset="0"/>
              <a:buChar char="•"/>
            </a:pPr>
            <a:r>
              <a:rPr lang="en-GB" sz="1200" dirty="0">
                <a:solidFill>
                  <a:srgbClr val="1A2E3B"/>
                </a:solidFill>
                <a:latin typeface="Rubik" pitchFamily="2" charset="-79"/>
                <a:cs typeface="Rubik" pitchFamily="2" charset="-79"/>
              </a:rPr>
              <a:t>Dedicated e-signature tool embedded to sign contracts and care agreements</a:t>
            </a:r>
          </a:p>
          <a:p>
            <a:pPr marL="285744" indent="-285744" defTabSz="1219170" eaLnBrk="1" fontAlgn="auto" hangingPunct="1">
              <a:spcBef>
                <a:spcPts val="0"/>
              </a:spcBef>
              <a:spcAft>
                <a:spcPts val="0"/>
              </a:spcAft>
              <a:buFont typeface="Arial" panose="020B0604020202020204" pitchFamily="34" charset="0"/>
              <a:buChar char="•"/>
            </a:pPr>
            <a:endParaRPr lang="en-GB" sz="2000" dirty="0">
              <a:solidFill>
                <a:srgbClr val="1A2E3B"/>
              </a:solidFill>
              <a:latin typeface="Calibri" panose="020F0502020204030204"/>
            </a:endParaRPr>
          </a:p>
        </p:txBody>
      </p:sp>
      <p:pic>
        <p:nvPicPr>
          <p:cNvPr id="2" name="Picture 1">
            <a:extLst>
              <a:ext uri="{FF2B5EF4-FFF2-40B4-BE49-F238E27FC236}">
                <a16:creationId xmlns:a16="http://schemas.microsoft.com/office/drawing/2014/main" id="{597DDB49-4EDE-47B1-2446-E00CAF3EEFED}"/>
              </a:ext>
            </a:extLst>
          </p:cNvPr>
          <p:cNvPicPr>
            <a:picLocks noChangeAspect="1"/>
          </p:cNvPicPr>
          <p:nvPr/>
        </p:nvPicPr>
        <p:blipFill>
          <a:blip r:embed="rId4"/>
          <a:stretch>
            <a:fillRect/>
          </a:stretch>
        </p:blipFill>
        <p:spPr>
          <a:xfrm>
            <a:off x="8999758" y="80016"/>
            <a:ext cx="2981540" cy="905504"/>
          </a:xfrm>
          <a:prstGeom prst="rect">
            <a:avLst/>
          </a:prstGeom>
        </p:spPr>
      </p:pic>
      <p:sp>
        <p:nvSpPr>
          <p:cNvPr id="3" name="Shape 1">
            <a:extLst>
              <a:ext uri="{FF2B5EF4-FFF2-40B4-BE49-F238E27FC236}">
                <a16:creationId xmlns:a16="http://schemas.microsoft.com/office/drawing/2014/main" id="{E8B3C784-4536-3626-661C-E5A658CA01F8}"/>
              </a:ext>
            </a:extLst>
          </p:cNvPr>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defRPr/>
            </a:pPr>
            <a:r>
              <a:rPr lang="en-US" sz="1133" dirty="0">
                <a:solidFill>
                  <a:prstClr val="white"/>
                </a:solidFill>
                <a:latin typeface="Calibri" panose="020F0502020204030204"/>
              </a:rPr>
              <a:t>BroadCare Solutions | NHS Dorset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Tree>
    <p:extLst>
      <p:ext uri="{BB962C8B-B14F-4D97-AF65-F5344CB8AC3E}">
        <p14:creationId xmlns:p14="http://schemas.microsoft.com/office/powerpoint/2010/main" val="328284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A2E3B"/>
        </a:solidFill>
        <a:effectLst/>
      </p:bgPr>
    </p:bg>
    <p:spTree>
      <p:nvGrpSpPr>
        <p:cNvPr id="1" name="">
          <a:extLst>
            <a:ext uri="{FF2B5EF4-FFF2-40B4-BE49-F238E27FC236}">
              <a16:creationId xmlns:a16="http://schemas.microsoft.com/office/drawing/2014/main" id="{F2143166-4934-84AE-E4FD-950DD328650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C7B736C-B2C0-CB2B-5DFD-7BCB925B69C7}"/>
              </a:ext>
            </a:extLst>
          </p:cNvPr>
          <p:cNvSpPr/>
          <p:nvPr/>
        </p:nvSpPr>
        <p:spPr>
          <a:xfrm>
            <a:off x="0" y="0"/>
            <a:ext cx="12192000" cy="121920"/>
          </a:xfrm>
          <a:prstGeom prst="rect">
            <a:avLst/>
          </a:prstGeom>
          <a:solidFill>
            <a:srgbClr val="1BBCE4"/>
          </a:solidFill>
          <a:ln w="12700">
            <a:solidFill>
              <a:srgbClr val="1BBCE4"/>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3" name="Shape 1">
            <a:extLst>
              <a:ext uri="{FF2B5EF4-FFF2-40B4-BE49-F238E27FC236}">
                <a16:creationId xmlns:a16="http://schemas.microsoft.com/office/drawing/2014/main" id="{9663B860-2F93-0B0A-18FB-3CA84DAA5C6B}"/>
              </a:ext>
            </a:extLst>
          </p:cNvPr>
          <p:cNvSpPr/>
          <p:nvPr/>
        </p:nvSpPr>
        <p:spPr>
          <a:xfrm>
            <a:off x="0" y="6492240"/>
            <a:ext cx="12192000" cy="365760"/>
          </a:xfrm>
          <a:prstGeom prst="rect">
            <a:avLst/>
          </a:prstGeom>
          <a:solidFill>
            <a:srgbClr val="DC8B37"/>
          </a:solidFill>
          <a:ln w="12700">
            <a:solidFill>
              <a:srgbClr val="DC8B37"/>
            </a:solidFill>
            <a:prstDash val="solid"/>
          </a:ln>
        </p:spPr>
        <p:txBody>
          <a:bodyPr/>
          <a:lstStyle/>
          <a:p>
            <a:pPr algn="ctr" defTabSz="1219170" eaLnBrk="1" fontAlgn="auto" hangingPunct="1">
              <a:spcBef>
                <a:spcPts val="0"/>
              </a:spcBef>
              <a:spcAft>
                <a:spcPts val="0"/>
              </a:spcAft>
            </a:pPr>
            <a:r>
              <a:rPr lang="en-US" sz="1133" dirty="0">
                <a:solidFill>
                  <a:prstClr val="white"/>
                </a:solidFill>
                <a:latin typeface="Calibri" panose="020F0502020204030204"/>
              </a:rPr>
              <a:t>BroadCare Solutions | NHS Humber and North Yorkshire ICB | July 2026</a:t>
            </a:r>
            <a:r>
              <a:rPr lang="en-US" sz="1133" dirty="0">
                <a:solidFill>
                  <a:prstClr val="white"/>
                </a:solidFill>
                <a:latin typeface="Calibri" panose="020F0502020204030204"/>
                <a:ea typeface="Calibri"/>
                <a:cs typeface="Calibri"/>
              </a:rPr>
              <a:t>​</a:t>
            </a:r>
            <a:endParaRPr lang="en-GB" sz="1133" dirty="0">
              <a:solidFill>
                <a:prstClr val="white"/>
              </a:solidFill>
              <a:latin typeface="Calibri" panose="020F0502020204030204"/>
            </a:endParaRPr>
          </a:p>
        </p:txBody>
      </p:sp>
      <p:sp>
        <p:nvSpPr>
          <p:cNvPr id="4" name="Shape 2">
            <a:extLst>
              <a:ext uri="{FF2B5EF4-FFF2-40B4-BE49-F238E27FC236}">
                <a16:creationId xmlns:a16="http://schemas.microsoft.com/office/drawing/2014/main" id="{CF99854C-AECC-CC6F-98B4-9C6F9F96D525}"/>
              </a:ext>
            </a:extLst>
          </p:cNvPr>
          <p:cNvSpPr/>
          <p:nvPr/>
        </p:nvSpPr>
        <p:spPr>
          <a:xfrm>
            <a:off x="7924800" y="-975360"/>
            <a:ext cx="6705600" cy="6705600"/>
          </a:xfrm>
          <a:prstGeom prst="ellipse">
            <a:avLst/>
          </a:prstGeom>
          <a:solidFill>
            <a:srgbClr val="1BBCE4">
              <a:alpha val="8000"/>
            </a:srgbClr>
          </a:solidFill>
          <a:ln w="12700">
            <a:solidFill>
              <a:srgbClr val="1BBCE4">
                <a:alpha val="20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5" name="Shape 3">
            <a:extLst>
              <a:ext uri="{FF2B5EF4-FFF2-40B4-BE49-F238E27FC236}">
                <a16:creationId xmlns:a16="http://schemas.microsoft.com/office/drawing/2014/main" id="{8460E14D-F1C5-479A-A5FD-4F4CFA3537A8}"/>
              </a:ext>
            </a:extLst>
          </p:cNvPr>
          <p:cNvSpPr/>
          <p:nvPr/>
        </p:nvSpPr>
        <p:spPr>
          <a:xfrm>
            <a:off x="9144000" y="609600"/>
            <a:ext cx="4267200" cy="4267200"/>
          </a:xfrm>
          <a:prstGeom prst="ellipse">
            <a:avLst/>
          </a:prstGeom>
          <a:solidFill>
            <a:srgbClr val="178AAE">
              <a:alpha val="12000"/>
            </a:srgbClr>
          </a:solidFill>
          <a:ln w="12700">
            <a:solidFill>
              <a:srgbClr val="178AAE">
                <a:alpha val="25000"/>
              </a:srgbClr>
            </a:solid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sp>
        <p:nvSpPr>
          <p:cNvPr id="10" name="Shape 7">
            <a:extLst>
              <a:ext uri="{FF2B5EF4-FFF2-40B4-BE49-F238E27FC236}">
                <a16:creationId xmlns:a16="http://schemas.microsoft.com/office/drawing/2014/main" id="{C4219692-1AC7-1D60-1900-8ADC911FC975}"/>
              </a:ext>
            </a:extLst>
          </p:cNvPr>
          <p:cNvSpPr/>
          <p:nvPr/>
        </p:nvSpPr>
        <p:spPr>
          <a:xfrm>
            <a:off x="609600" y="4815840"/>
            <a:ext cx="6096000" cy="60960"/>
          </a:xfrm>
          <a:prstGeom prst="rect">
            <a:avLst/>
          </a:prstGeom>
          <a:solidFill>
            <a:srgbClr val="ED7D31"/>
          </a:solidFill>
          <a:ln w="12700">
            <a:noFill/>
            <a:prstDash val="solid"/>
          </a:ln>
        </p:spPr>
        <p:txBody>
          <a:bodyPr/>
          <a:lstStyle/>
          <a:p>
            <a:pPr defTabSz="1219170" eaLnBrk="1" fontAlgn="auto" hangingPunct="1">
              <a:spcBef>
                <a:spcPts val="0"/>
              </a:spcBef>
              <a:spcAft>
                <a:spcPts val="0"/>
              </a:spcAft>
            </a:pPr>
            <a:endParaRPr lang="en-GB" sz="2400">
              <a:solidFill>
                <a:prstClr val="black"/>
              </a:solidFill>
              <a:latin typeface="Calibri" panose="020F0502020204030204"/>
            </a:endParaRPr>
          </a:p>
        </p:txBody>
      </p:sp>
      <p:pic>
        <p:nvPicPr>
          <p:cNvPr id="24" name="Picture 23">
            <a:extLst>
              <a:ext uri="{FF2B5EF4-FFF2-40B4-BE49-F238E27FC236}">
                <a16:creationId xmlns:a16="http://schemas.microsoft.com/office/drawing/2014/main" id="{A0E37484-8540-39B8-652F-83EF297FEB92}"/>
              </a:ext>
            </a:extLst>
          </p:cNvPr>
          <p:cNvPicPr>
            <a:picLocks noChangeAspect="1"/>
          </p:cNvPicPr>
          <p:nvPr/>
        </p:nvPicPr>
        <p:blipFill>
          <a:blip r:embed="rId3"/>
          <a:stretch>
            <a:fillRect/>
          </a:stretch>
        </p:blipFill>
        <p:spPr>
          <a:xfrm>
            <a:off x="609601" y="255709"/>
            <a:ext cx="5259977" cy="1597475"/>
          </a:xfrm>
          <a:prstGeom prst="rect">
            <a:avLst/>
          </a:prstGeom>
        </p:spPr>
      </p:pic>
      <p:sp>
        <p:nvSpPr>
          <p:cNvPr id="6" name="Título 5">
            <a:extLst>
              <a:ext uri="{FF2B5EF4-FFF2-40B4-BE49-F238E27FC236}">
                <a16:creationId xmlns:a16="http://schemas.microsoft.com/office/drawing/2014/main" id="{997B401E-3EDE-EE3B-F1B0-0D6987E45DB0}"/>
              </a:ext>
            </a:extLst>
          </p:cNvPr>
          <p:cNvSpPr txBox="1">
            <a:spLocks/>
          </p:cNvSpPr>
          <p:nvPr/>
        </p:nvSpPr>
        <p:spPr>
          <a:xfrm>
            <a:off x="304800" y="4073968"/>
            <a:ext cx="3241040" cy="687009"/>
          </a:xfrm>
          <a:prstGeom prst="rect">
            <a:avLst/>
          </a:prstGeom>
        </p:spPr>
        <p:txBody>
          <a:bodyPr lIns="0" tIns="0" rIns="0" bIns="0" anchor="ctr">
            <a:no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defTabSz="1219170" fontAlgn="auto">
              <a:spcAft>
                <a:spcPts val="0"/>
              </a:spcAft>
            </a:pPr>
            <a:r>
              <a:rPr lang="en-US" sz="2800">
                <a:solidFill>
                  <a:prstClr val="white"/>
                </a:solidFill>
                <a:latin typeface="Rubik Medium" pitchFamily="2" charset="-79"/>
                <a:cs typeface="Rubik Medium" pitchFamily="2" charset="-79"/>
              </a:rPr>
              <a:t>Any Questions</a:t>
            </a:r>
          </a:p>
        </p:txBody>
      </p:sp>
    </p:spTree>
    <p:extLst>
      <p:ext uri="{BB962C8B-B14F-4D97-AF65-F5344CB8AC3E}">
        <p14:creationId xmlns:p14="http://schemas.microsoft.com/office/powerpoint/2010/main" val="84292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0565331F-D23E-4E6B-A4E2-F3E6902096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58FEB057-8307-472A-8F0C-6E4B6C7BB115}"/>
              </a:ext>
            </a:extLst>
          </p:cNvPr>
          <p:cNvSpPr>
            <a:spLocks noGrp="1" noChangeArrowheads="1"/>
          </p:cNvSpPr>
          <p:nvPr>
            <p:ph type="title"/>
          </p:nvPr>
        </p:nvSpPr>
        <p:spPr>
          <a:xfrm>
            <a:off x="822325" y="3572669"/>
            <a:ext cx="10515600" cy="1325562"/>
          </a:xfrm>
        </p:spPr>
        <p:txBody>
          <a:bodyPr/>
          <a:lstStyle/>
          <a:p>
            <a:pPr algn="ct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r>
              <a:rPr lang="en-GB" altLang="en-US" sz="3400" b="1" dirty="0">
                <a:solidFill>
                  <a:schemeClr val="bg1"/>
                </a:solidFill>
                <a:latin typeface="Arial" panose="020B0604020202020204" pitchFamily="34" charset="0"/>
                <a:cs typeface="Arial" panose="020B0604020202020204" pitchFamily="34" charset="0"/>
              </a:rPr>
              <a:t>Louise Tilley, </a:t>
            </a:r>
            <a:br>
              <a:rPr lang="en-GB" altLang="en-US" sz="3400" b="1" dirty="0">
                <a:solidFill>
                  <a:schemeClr val="bg1"/>
                </a:solidFill>
                <a:latin typeface="Arial" panose="020B0604020202020204" pitchFamily="34" charset="0"/>
                <a:cs typeface="Arial" panose="020B0604020202020204" pitchFamily="34" charset="0"/>
              </a:rPr>
            </a:br>
            <a:r>
              <a:rPr lang="en-GB" altLang="en-US" sz="3400" b="1" dirty="0">
                <a:solidFill>
                  <a:schemeClr val="bg1"/>
                </a:solidFill>
                <a:latin typeface="Arial" panose="020B0604020202020204" pitchFamily="34" charset="0"/>
                <a:cs typeface="Arial" panose="020B0604020202020204" pitchFamily="34" charset="0"/>
              </a:rPr>
              <a:t>Assistant Director of Financial Management</a:t>
            </a:r>
            <a:br>
              <a:rPr lang="en-GB" altLang="en-US" sz="3400" b="1" dirty="0">
                <a:solidFill>
                  <a:schemeClr val="bg1"/>
                </a:solidFill>
                <a:latin typeface="Arial" panose="020B0604020202020204" pitchFamily="34" charset="0"/>
                <a:cs typeface="Arial" panose="020B0604020202020204" pitchFamily="34" charset="0"/>
              </a:rPr>
            </a:br>
            <a:r>
              <a:rPr lang="en-GB" altLang="en-US" sz="3400" b="1" dirty="0">
                <a:solidFill>
                  <a:schemeClr val="bg1"/>
                </a:solidFill>
                <a:latin typeface="Arial" panose="020B0604020202020204" pitchFamily="34" charset="0"/>
                <a:cs typeface="Arial" panose="020B0604020202020204" pitchFamily="34" charset="0"/>
              </a:rPr>
              <a:t>NHS Humber and North Yorkshire Integrated Care Board (ICB)</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C2CCABF9-AD88-4F18-84AC-C2351E74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05396B6F-1CB6-4A69-93F4-580DB23F0CF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A441ED88-EF34-4730-975D-165830CD0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4514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BAE28-1353-0A84-57BF-621B9BE743E5}"/>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66C57136-344F-93EA-B650-9F39242F3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705B445E-9031-0E29-E99F-9E8989874030}"/>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635F6500-2265-3DC9-1E54-8DA1A6E7A7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2BC16C7-C776-DE8A-710B-0911D0BE877C}"/>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4" name="TextBox 3">
            <a:extLst>
              <a:ext uri="{FF2B5EF4-FFF2-40B4-BE49-F238E27FC236}">
                <a16:creationId xmlns:a16="http://schemas.microsoft.com/office/drawing/2014/main" id="{953C0522-A458-7576-26F3-B54F15DF1665}"/>
              </a:ext>
            </a:extLst>
          </p:cNvPr>
          <p:cNvSpPr txBox="1"/>
          <p:nvPr/>
        </p:nvSpPr>
        <p:spPr>
          <a:xfrm>
            <a:off x="862642" y="1414732"/>
            <a:ext cx="10521321" cy="4401205"/>
          </a:xfrm>
          <a:prstGeom prst="rect">
            <a:avLst/>
          </a:prstGeom>
          <a:noFill/>
        </p:spPr>
        <p:txBody>
          <a:bodyPr wrap="square">
            <a:spAutoFit/>
          </a:bodyPr>
          <a:lstStyle/>
          <a:p>
            <a:r>
              <a:rPr lang="en-GB" sz="2800" dirty="0"/>
              <a:t>3 main routes for CHC provider payments:</a:t>
            </a:r>
          </a:p>
          <a:p>
            <a:pPr marL="457200" indent="-457200">
              <a:buFont typeface="Arial" panose="020B0604020202020204" pitchFamily="34" charset="0"/>
              <a:buChar char="•"/>
            </a:pPr>
            <a:r>
              <a:rPr lang="en-GB" sz="2800" dirty="0"/>
              <a:t>Provider Invoice to the ICB (c16,000 individual invoices per year)</a:t>
            </a:r>
          </a:p>
          <a:p>
            <a:pPr marL="457200" indent="-457200">
              <a:buFont typeface="Arial" panose="020B0604020202020204" pitchFamily="34" charset="0"/>
              <a:buChar char="•"/>
            </a:pPr>
            <a:r>
              <a:rPr lang="en-GB" sz="2800" dirty="0"/>
              <a:t>Schedule Payments/Self Billing</a:t>
            </a:r>
          </a:p>
          <a:p>
            <a:pPr marL="457200" indent="-457200">
              <a:buFont typeface="Arial" panose="020B0604020202020204" pitchFamily="34" charset="0"/>
              <a:buChar char="•"/>
            </a:pPr>
            <a:r>
              <a:rPr lang="en-GB" sz="2800" dirty="0"/>
              <a:t>Local Authority</a:t>
            </a:r>
          </a:p>
          <a:p>
            <a:endParaRPr lang="en-GB" sz="2800" dirty="0"/>
          </a:p>
          <a:p>
            <a:r>
              <a:rPr lang="en-GB" sz="2800" dirty="0"/>
              <a:t>Challenges</a:t>
            </a:r>
          </a:p>
          <a:p>
            <a:pPr marL="457200" indent="-457200">
              <a:buFont typeface="Arial" panose="020B0604020202020204" pitchFamily="34" charset="0"/>
              <a:buChar char="•"/>
            </a:pPr>
            <a:r>
              <a:rPr lang="en-GB" sz="2800" dirty="0"/>
              <a:t>ISFE 2</a:t>
            </a:r>
          </a:p>
          <a:p>
            <a:pPr marL="457200" indent="-457200">
              <a:buFont typeface="Arial" panose="020B0604020202020204" pitchFamily="34" charset="0"/>
              <a:buChar char="•"/>
            </a:pPr>
            <a:r>
              <a:rPr lang="en-GB" sz="2800" dirty="0"/>
              <a:t>5 clinical databases</a:t>
            </a:r>
          </a:p>
          <a:p>
            <a:pPr marL="457200" indent="-457200">
              <a:buFont typeface="Arial" panose="020B0604020202020204" pitchFamily="34" charset="0"/>
              <a:buChar char="•"/>
            </a:pPr>
            <a:r>
              <a:rPr lang="en-GB" sz="2800" dirty="0"/>
              <a:t>Staff turnover &amp; reduced levels of staffing</a:t>
            </a:r>
          </a:p>
          <a:p>
            <a:pPr marL="457200" indent="-457200">
              <a:buFont typeface="Arial" panose="020B0604020202020204" pitchFamily="34" charset="0"/>
              <a:buChar char="•"/>
            </a:pPr>
            <a:r>
              <a:rPr lang="en-GB" sz="2800" dirty="0"/>
              <a:t>Transition to the new system</a:t>
            </a:r>
          </a:p>
        </p:txBody>
      </p:sp>
      <p:sp>
        <p:nvSpPr>
          <p:cNvPr id="6" name="TextBox 6">
            <a:extLst>
              <a:ext uri="{FF2B5EF4-FFF2-40B4-BE49-F238E27FC236}">
                <a16:creationId xmlns:a16="http://schemas.microsoft.com/office/drawing/2014/main" id="{674E8ADC-D428-B99C-A393-F0087674891A}"/>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CHC Provider Payments</a:t>
            </a:r>
          </a:p>
        </p:txBody>
      </p:sp>
    </p:spTree>
    <p:extLst>
      <p:ext uri="{BB962C8B-B14F-4D97-AF65-F5344CB8AC3E}">
        <p14:creationId xmlns:p14="http://schemas.microsoft.com/office/powerpoint/2010/main" val="2519082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56835-A085-E394-16B1-C6741ACC2CD9}"/>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3910A26E-317D-B720-E0BA-9E324530B7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0A0574D4-A8AA-880F-956B-A75DC170FB68}"/>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6DA15361-FECE-6762-8CE0-18AFDCD953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1DD0547-927B-AF6B-F38C-36C5251A0417}"/>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4" name="TextBox 3">
            <a:extLst>
              <a:ext uri="{FF2B5EF4-FFF2-40B4-BE49-F238E27FC236}">
                <a16:creationId xmlns:a16="http://schemas.microsoft.com/office/drawing/2014/main" id="{4CFFC5B6-0F43-6ABA-4DE4-0E90684B9F31}"/>
              </a:ext>
            </a:extLst>
          </p:cNvPr>
          <p:cNvSpPr txBox="1"/>
          <p:nvPr/>
        </p:nvSpPr>
        <p:spPr>
          <a:xfrm>
            <a:off x="629174" y="1224952"/>
            <a:ext cx="10754789" cy="5331638"/>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prstClr val="black"/>
                </a:solidFill>
                <a:effectLst/>
                <a:uLnTx/>
                <a:uFillTx/>
                <a:latin typeface="Aptos" panose="02110004020202020204"/>
                <a:ea typeface="+mn-ea"/>
                <a:cs typeface="+mn-cs"/>
              </a:rPr>
              <a:t>Short term</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rPr>
              <a:t>Maximise the use of schedule payments/self billing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rPr>
              <a:t>Best practice invoice guide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Upload via </a:t>
            </a:r>
            <a:r>
              <a:rPr kumimoji="0" lang="en-GB" sz="1900" b="0" i="0" u="none" strike="noStrike" kern="1200" cap="none" spc="0" normalizeH="0" baseline="0" noProof="0" dirty="0" err="1">
                <a:ln>
                  <a:noFill/>
                </a:ln>
                <a:solidFill>
                  <a:prstClr val="black"/>
                </a:solidFill>
                <a:effectLst/>
                <a:uLnTx/>
                <a:uFillTx/>
                <a:latin typeface="Aptos" panose="02110004020202020204"/>
                <a:ea typeface="+mn-ea"/>
                <a:cs typeface="+mn-cs"/>
              </a:rPr>
              <a:t>Tradeshift</a:t>
            </a:r>
            <a:endPar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No patient name or NHS Number (invoices will be cancelled at source)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Include the unique </a:t>
            </a:r>
            <a:r>
              <a:rPr kumimoji="0" lang="en-GB" sz="1900" b="0" i="0" u="none" strike="noStrike" kern="1200" cap="none" spc="0" normalizeH="0" baseline="0" noProof="0" dirty="0" err="1">
                <a:ln>
                  <a:noFill/>
                </a:ln>
                <a:solidFill>
                  <a:prstClr val="black"/>
                </a:solidFill>
                <a:effectLst/>
                <a:uLnTx/>
                <a:uFillTx/>
                <a:latin typeface="Aptos" panose="02110004020202020204"/>
                <a:ea typeface="+mn-ea"/>
                <a:cs typeface="+mn-cs"/>
              </a:rPr>
              <a:t>Broadcare</a:t>
            </a: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/QA reference number</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No invoices in advance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One package per invoice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Monthly invoices where possible please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900" b="0" i="0" u="none" strike="noStrike" kern="1200" cap="none" spc="0" normalizeH="0" baseline="0" noProof="0" dirty="0">
                <a:ln>
                  <a:noFill/>
                </a:ln>
                <a:solidFill>
                  <a:prstClr val="black"/>
                </a:solidFill>
                <a:effectLst/>
                <a:uLnTx/>
                <a:uFillTx/>
                <a:latin typeface="Aptos" panose="02110004020202020204"/>
                <a:ea typeface="+mn-ea"/>
                <a:cs typeface="+mn-cs"/>
              </a:rPr>
              <a:t>Invoice for care provided (not default to IPA value)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600" b="0" i="0" u="none" strike="noStrike" kern="1200" cap="none" spc="0" normalizeH="0" baseline="0" noProof="0" dirty="0">
                <a:ln>
                  <a:noFill/>
                </a:ln>
                <a:solidFill>
                  <a:prstClr val="black"/>
                </a:solidFill>
                <a:effectLst/>
                <a:uLnTx/>
                <a:uFillTx/>
                <a:latin typeface="Aptos" panose="02110004020202020204"/>
                <a:ea typeface="+mn-ea"/>
                <a:cs typeface="+mn-cs"/>
              </a:rPr>
              <a:t>Medium term</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rPr>
              <a:t>Moving to 1 system across the ICB will allow the team to be merged, creating a more resilient service</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rPr>
              <a:t>Allocation of staff by provider (not place) </a:t>
            </a:r>
          </a:p>
        </p:txBody>
      </p:sp>
      <p:sp>
        <p:nvSpPr>
          <p:cNvPr id="6" name="TextBox 6">
            <a:extLst>
              <a:ext uri="{FF2B5EF4-FFF2-40B4-BE49-F238E27FC236}">
                <a16:creationId xmlns:a16="http://schemas.microsoft.com/office/drawing/2014/main" id="{888BC96A-3332-B2B1-D276-7984D2008361}"/>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On-going work</a:t>
            </a:r>
          </a:p>
        </p:txBody>
      </p:sp>
    </p:spTree>
    <p:extLst>
      <p:ext uri="{BB962C8B-B14F-4D97-AF65-F5344CB8AC3E}">
        <p14:creationId xmlns:p14="http://schemas.microsoft.com/office/powerpoint/2010/main" val="1973182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5E2BC-597D-82D4-8043-82F514E2ED38}"/>
            </a:ext>
          </a:extLst>
        </p:cNvPr>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BEFDBCBD-BA06-034D-3C53-416FFDDE725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E511A6C7-BF38-9081-D251-622590EFAED3}"/>
              </a:ext>
            </a:extLst>
          </p:cNvPr>
          <p:cNvSpPr>
            <a:spLocks noGrp="1" noChangeArrowheads="1"/>
          </p:cNvSpPr>
          <p:nvPr>
            <p:ph type="title"/>
          </p:nvPr>
        </p:nvSpPr>
        <p:spPr>
          <a:xfrm>
            <a:off x="822325" y="3073492"/>
            <a:ext cx="10515600" cy="1325562"/>
          </a:xfrm>
        </p:spPr>
        <p:txBody>
          <a:bodyPr/>
          <a:lstStyle/>
          <a:p>
            <a:pPr algn="ct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Debbie Lee</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Practice Development Lead</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746008A8-FAE2-8F5C-AF01-CEDD2449C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5A7862ED-4856-D965-C87E-29514F2D7914}"/>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4A1280B0-6AE9-8C77-94B3-B357D9651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3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9927C-9D29-133D-6DBB-0A9725647304}"/>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A7887F1B-4D31-BE4C-6683-7BDF5AABB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2811C21E-5845-AF8E-8799-26B6EB42FB7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BEAFB472-7929-5B32-8F78-52D0FF9A418A}"/>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One-to-One Support Protocol Update </a:t>
            </a:r>
          </a:p>
        </p:txBody>
      </p:sp>
      <p:pic>
        <p:nvPicPr>
          <p:cNvPr id="14341" name="Picture 11" descr="Text&#10;&#10;Description automatically generated with medium confidence">
            <a:extLst>
              <a:ext uri="{FF2B5EF4-FFF2-40B4-BE49-F238E27FC236}">
                <a16:creationId xmlns:a16="http://schemas.microsoft.com/office/drawing/2014/main" id="{5636A789-A310-EF49-7801-9B552FBDD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111BAC3-95B8-B495-2D7B-3C74C15D303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946BA4CD-BD29-C97C-B183-F87007829ADB}"/>
              </a:ext>
            </a:extLst>
          </p:cNvPr>
          <p:cNvSpPr txBox="1"/>
          <p:nvPr/>
        </p:nvSpPr>
        <p:spPr>
          <a:xfrm>
            <a:off x="423333" y="1457914"/>
            <a:ext cx="5733627" cy="4201920"/>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Protocol fully operational</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Positive Outcomes and Learning from One-to-One Reviews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Improvements in quality of life and changes in practice</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Examples of good practice identified through reviews</a:t>
            </a:r>
          </a:p>
          <a:p>
            <a:pPr lvl="1">
              <a:lnSpc>
                <a:spcPct val="107000"/>
              </a:lnSpc>
              <a:spcAft>
                <a:spcPts val="800"/>
              </a:spcAft>
            </a:pPr>
            <a:endParaRPr lang="en-GB" sz="3000" b="1" kern="100" dirty="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12A360B7-FD19-A5F1-FEC3-1837CD7FAE5E}"/>
              </a:ext>
            </a:extLst>
          </p:cNvPr>
          <p:cNvPicPr>
            <a:picLocks noChangeAspect="1"/>
          </p:cNvPicPr>
          <p:nvPr/>
        </p:nvPicPr>
        <p:blipFill>
          <a:blip r:embed="rId5"/>
          <a:stretch>
            <a:fillRect/>
          </a:stretch>
        </p:blipFill>
        <p:spPr>
          <a:xfrm>
            <a:off x="6544873" y="2574859"/>
            <a:ext cx="4930539" cy="3418507"/>
          </a:xfrm>
          <a:prstGeom prst="rect">
            <a:avLst/>
          </a:prstGeom>
          <a:ln w="57150">
            <a:solidFill>
              <a:schemeClr val="tx1"/>
            </a:solidFill>
          </a:ln>
        </p:spPr>
      </p:pic>
    </p:spTree>
    <p:extLst>
      <p:ext uri="{BB962C8B-B14F-4D97-AF65-F5344CB8AC3E}">
        <p14:creationId xmlns:p14="http://schemas.microsoft.com/office/powerpoint/2010/main" val="1340109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C3B37-46A1-6AAE-E1B3-F6A3E82F80BE}"/>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1AD776D2-3083-DFEF-4BEE-C03E7B7D1A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63"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8BD4F117-ADDC-0A2F-8083-DA2716132A20}"/>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B8351BBB-31B3-362D-9BB7-AAF2EBE1A15C}"/>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CHC Team Development and Training</a:t>
            </a:r>
          </a:p>
        </p:txBody>
      </p:sp>
      <p:pic>
        <p:nvPicPr>
          <p:cNvPr id="14341" name="Picture 11" descr="Text&#10;&#10;Description automatically generated with medium confidence">
            <a:extLst>
              <a:ext uri="{FF2B5EF4-FFF2-40B4-BE49-F238E27FC236}">
                <a16:creationId xmlns:a16="http://schemas.microsoft.com/office/drawing/2014/main" id="{7FF67B29-758F-B2CA-BC2A-5B9BCB36D7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0425FDC-1F77-6BB2-9317-51A5D641277D}"/>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67D23525-CC41-FF7F-7866-074C7832437C}"/>
              </a:ext>
            </a:extLst>
          </p:cNvPr>
          <p:cNvSpPr txBox="1"/>
          <p:nvPr/>
        </p:nvSpPr>
        <p:spPr>
          <a:xfrm>
            <a:off x="433282" y="1125538"/>
            <a:ext cx="11154509" cy="5939768"/>
          </a:xfrm>
          <a:prstGeom prst="rect">
            <a:avLst/>
          </a:prstGeom>
          <a:noFill/>
        </p:spPr>
        <p:txBody>
          <a:bodyPr wrap="square">
            <a:spAutoFit/>
          </a:bodyPr>
          <a:lstStyle/>
          <a:p>
            <a:pPr>
              <a:lnSpc>
                <a:spcPct val="107000"/>
              </a:lnSpc>
              <a:spcAft>
                <a:spcPts val="800"/>
              </a:spcAft>
            </a:pPr>
            <a:r>
              <a:rPr lang="en-GB" sz="2200" b="1" kern="100" dirty="0">
                <a:ea typeface="Calibri" panose="020F0502020204030204" pitchFamily="34" charset="0"/>
                <a:cs typeface="Times New Roman" panose="02020603050405020304" pitchFamily="18" charset="0"/>
              </a:rPr>
              <a:t>We are aiming to improve the quality and consistency in CHC through targeted upskilling, enhanced practice, and stronger case presentation to providers when seeking care packages.</a:t>
            </a:r>
          </a:p>
          <a:p>
            <a:pPr>
              <a:lnSpc>
                <a:spcPct val="107000"/>
              </a:lnSpc>
              <a:spcAft>
                <a:spcPts val="800"/>
              </a:spcAft>
            </a:pPr>
            <a:endParaRPr lang="en-GB" sz="1400" b="1" kern="100" dirty="0">
              <a:ea typeface="Calibri" panose="020F0502020204030204" pitchFamily="34" charset="0"/>
              <a:cs typeface="Times New Roman" panose="02020603050405020304" pitchFamily="18" charset="0"/>
            </a:endParaRPr>
          </a:p>
          <a:p>
            <a:pPr marL="457200" indent="-457200">
              <a:lnSpc>
                <a:spcPct val="107000"/>
              </a:lnSpc>
              <a:spcAft>
                <a:spcPts val="800"/>
              </a:spcAft>
              <a:buFont typeface="Arial" panose="020B0604020202020204" pitchFamily="34" charset="0"/>
              <a:buChar char="•"/>
            </a:pPr>
            <a:r>
              <a:rPr lang="en-GB" sz="2200" b="1" kern="100" dirty="0">
                <a:ea typeface="Calibri" panose="020F0502020204030204" pitchFamily="34" charset="0"/>
                <a:cs typeface="Times New Roman" panose="02020603050405020304" pitchFamily="18" charset="0"/>
              </a:rPr>
              <a:t>LD colleagues have delivered information sessions to CHC Assessors/Case Managers on Learning Disabilities including;</a:t>
            </a:r>
          </a:p>
          <a:p>
            <a:pPr marL="457200" indent="-457200">
              <a:lnSpc>
                <a:spcPct val="107000"/>
              </a:lnSpc>
              <a:spcAft>
                <a:spcPts val="800"/>
              </a:spcAft>
              <a:buFont typeface="Arial" panose="020B0604020202020204" pitchFamily="34" charset="0"/>
              <a:buChar char="•"/>
            </a:pPr>
            <a:r>
              <a:rPr lang="en-GB" sz="2200" b="1" kern="100" dirty="0">
                <a:ea typeface="Calibri" panose="020F0502020204030204" pitchFamily="34" charset="0"/>
                <a:cs typeface="Times New Roman" panose="02020603050405020304" pitchFamily="18" charset="0"/>
              </a:rPr>
              <a:t>Positive Behaviour Support (PBS)</a:t>
            </a:r>
          </a:p>
          <a:p>
            <a:pPr marL="457200" indent="-457200">
              <a:lnSpc>
                <a:spcPct val="107000"/>
              </a:lnSpc>
              <a:spcAft>
                <a:spcPts val="800"/>
              </a:spcAft>
              <a:buFont typeface="Arial" panose="020B0604020202020204" pitchFamily="34" charset="0"/>
              <a:buChar char="•"/>
            </a:pPr>
            <a:r>
              <a:rPr lang="en-GB" sz="2200" b="1" kern="100" dirty="0">
                <a:ea typeface="Calibri" panose="020F0502020204030204" pitchFamily="34" charset="0"/>
                <a:cs typeface="Times New Roman" panose="02020603050405020304" pitchFamily="18" charset="0"/>
              </a:rPr>
              <a:t>Communication</a:t>
            </a:r>
          </a:p>
          <a:p>
            <a:pPr marL="457200" indent="-457200">
              <a:lnSpc>
                <a:spcPct val="107000"/>
              </a:lnSpc>
              <a:spcAft>
                <a:spcPts val="800"/>
              </a:spcAft>
              <a:buFont typeface="Arial" panose="020B0604020202020204" pitchFamily="34" charset="0"/>
              <a:buChar char="•"/>
            </a:pPr>
            <a:r>
              <a:rPr lang="en-GB" sz="2200" b="1" kern="100" dirty="0">
                <a:ea typeface="Calibri" panose="020F0502020204030204" pitchFamily="34" charset="0"/>
                <a:cs typeface="Times New Roman" panose="02020603050405020304" pitchFamily="18" charset="0"/>
              </a:rPr>
              <a:t>Health Inequalities</a:t>
            </a:r>
          </a:p>
          <a:p>
            <a:pPr marL="457200" indent="-457200">
              <a:lnSpc>
                <a:spcPct val="107000"/>
              </a:lnSpc>
              <a:spcAft>
                <a:spcPts val="800"/>
              </a:spcAft>
              <a:buFont typeface="Arial" panose="020B0604020202020204" pitchFamily="34" charset="0"/>
              <a:buChar char="•"/>
            </a:pPr>
            <a:r>
              <a:rPr lang="en-GB" sz="2200" b="1" kern="100" dirty="0">
                <a:ea typeface="Calibri" panose="020F0502020204030204" pitchFamily="34" charset="0"/>
                <a:cs typeface="Times New Roman" panose="02020603050405020304" pitchFamily="18" charset="0"/>
              </a:rPr>
              <a:t>Medications</a:t>
            </a:r>
          </a:p>
          <a:p>
            <a:pPr marL="457200" indent="-457200">
              <a:lnSpc>
                <a:spcPct val="107000"/>
              </a:lnSpc>
              <a:spcAft>
                <a:spcPts val="800"/>
              </a:spcAft>
              <a:buFont typeface="Arial" panose="020B0604020202020204" pitchFamily="34" charset="0"/>
              <a:buChar char="•"/>
            </a:pPr>
            <a:endParaRPr lang="en-GB" sz="1400" b="1" kern="100" dirty="0">
              <a:ea typeface="Calibri" panose="020F0502020204030204" pitchFamily="34" charset="0"/>
              <a:cs typeface="Times New Roman" panose="02020603050405020304" pitchFamily="18" charset="0"/>
            </a:endParaRPr>
          </a:p>
          <a:p>
            <a:pPr>
              <a:lnSpc>
                <a:spcPct val="107000"/>
              </a:lnSpc>
              <a:spcAft>
                <a:spcPts val="800"/>
              </a:spcAft>
            </a:pPr>
            <a:r>
              <a:rPr lang="en-GB" sz="2200" b="1" kern="100" dirty="0">
                <a:ea typeface="Calibri" panose="020F0502020204030204" pitchFamily="34" charset="0"/>
                <a:cs typeface="Times New Roman" panose="02020603050405020304" pitchFamily="18" charset="0"/>
              </a:rPr>
              <a:t>Further sessions are planned focusing on meaningful engagement and activities, helping assessors to identify opportunities for individuals to participate in activities that are purposeful, person-centred and outcome-focused.</a:t>
            </a:r>
          </a:p>
          <a:p>
            <a:pPr lvl="1">
              <a:lnSpc>
                <a:spcPct val="107000"/>
              </a:lnSpc>
              <a:spcAft>
                <a:spcPts val="800"/>
              </a:spcAft>
            </a:pPr>
            <a:endParaRPr lang="en-GB" sz="22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0073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0565331F-D23E-4E6B-A4E2-F3E6902096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58FEB057-8307-472A-8F0C-6E4B6C7BB115}"/>
              </a:ext>
            </a:extLst>
          </p:cNvPr>
          <p:cNvSpPr>
            <a:spLocks noGrp="1" noChangeArrowheads="1"/>
          </p:cNvSpPr>
          <p:nvPr>
            <p:ph type="title"/>
          </p:nvPr>
        </p:nvSpPr>
        <p:spPr>
          <a:xfrm>
            <a:off x="822325" y="3073492"/>
            <a:ext cx="10515600" cy="1325562"/>
          </a:xfrm>
        </p:spPr>
        <p:txBody>
          <a:bodyPr/>
          <a:lstStyle/>
          <a:p>
            <a:pPr algn="ct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Katie Robinson</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S117 Transformation Lead</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C2CCABF9-AD88-4F18-84AC-C2351E74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05396B6F-1CB6-4A69-93F4-580DB23F0CF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A441ED88-EF34-4730-975D-165830CD0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896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67FF-9418-0578-8FB2-0CD931E24C6C}"/>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D1616297-8BA0-053B-FBDF-0E70573CF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79E14144-5BB7-E7C6-55AF-46671BB6E68D}"/>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333E988D-C881-641F-C6AB-C16345B76C3B}"/>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Workflow for Section 117 </a:t>
            </a:r>
          </a:p>
        </p:txBody>
      </p:sp>
      <p:pic>
        <p:nvPicPr>
          <p:cNvPr id="14341" name="Picture 11" descr="Text&#10;&#10;Description automatically generated with medium confidence">
            <a:extLst>
              <a:ext uri="{FF2B5EF4-FFF2-40B4-BE49-F238E27FC236}">
                <a16:creationId xmlns:a16="http://schemas.microsoft.com/office/drawing/2014/main" id="{73490EF8-4915-03EE-FCBD-2EE573625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89721E5-C852-8D43-0ABD-738ECCD3D486}"/>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8F975F08-3965-82EB-E84E-BE5E54F5756D}"/>
              </a:ext>
            </a:extLst>
          </p:cNvPr>
          <p:cNvSpPr txBox="1"/>
          <p:nvPr/>
        </p:nvSpPr>
        <p:spPr>
          <a:xfrm>
            <a:off x="423333" y="1771849"/>
            <a:ext cx="10868645" cy="3638304"/>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Looking at new process in line with new system- this process will align North Yorkshire/York and Humber case management process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Section 117 ICB in house policy- This is in final stages. This will need appendices adding in due course for the different Local Authorities.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Looking at cases coming through to case management from hospital placements that will require longer term care and support</a:t>
            </a:r>
          </a:p>
          <a:p>
            <a:pPr lvl="1">
              <a:lnSpc>
                <a:spcPct val="107000"/>
              </a:lnSpc>
              <a:spcAft>
                <a:spcPts val="800"/>
              </a:spcAft>
            </a:pPr>
            <a:endParaRPr lang="en-GB" sz="30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2559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78E41-7EFB-BB78-6E7D-15C5AFEBCF6A}"/>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227B6396-CA2A-6F0D-CA52-E4A96F0F6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D4ADDC31-8E76-3805-B281-D9733C7203A3}"/>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7C5CCED6-54E6-C642-AE6A-163481736E27}"/>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Examples </a:t>
            </a:r>
          </a:p>
        </p:txBody>
      </p:sp>
      <p:pic>
        <p:nvPicPr>
          <p:cNvPr id="14341" name="Picture 11" descr="Text&#10;&#10;Description automatically generated with medium confidence">
            <a:extLst>
              <a:ext uri="{FF2B5EF4-FFF2-40B4-BE49-F238E27FC236}">
                <a16:creationId xmlns:a16="http://schemas.microsoft.com/office/drawing/2014/main" id="{3EE1FAAC-F98A-917B-39C4-B3949EE7E7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510C9DD-9AB1-2211-1848-8AA6526FC3D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6F2F0CE6-6580-6CB8-B88B-70A19C146621}"/>
              </a:ext>
            </a:extLst>
          </p:cNvPr>
          <p:cNvSpPr txBox="1"/>
          <p:nvPr/>
        </p:nvSpPr>
        <p:spPr>
          <a:xfrm>
            <a:off x="515318" y="981560"/>
            <a:ext cx="10868645" cy="6609630"/>
          </a:xfrm>
          <a:prstGeom prst="rect">
            <a:avLst/>
          </a:prstGeom>
          <a:noFill/>
        </p:spPr>
        <p:txBody>
          <a:bodyPr wrap="square">
            <a:spAutoFit/>
          </a:bodyPr>
          <a:lstStyle/>
          <a:p>
            <a:pPr>
              <a:lnSpc>
                <a:spcPct val="107000"/>
              </a:lnSpc>
              <a:spcAft>
                <a:spcPts val="800"/>
              </a:spcAft>
            </a:pPr>
            <a:endParaRPr lang="en-GB" sz="2800" b="1" kern="100" dirty="0">
              <a:ea typeface="Calibri" panose="020F0502020204030204" pitchFamily="34" charset="0"/>
              <a:cs typeface="Times New Roman" panose="02020603050405020304" pitchFamily="18" charset="0"/>
            </a:endParaRP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Our case management team at the ICB provide 8 week oversight reviews for individuals who are under Transforming Care Framework. These individuals will often require longer term care and support when leaving hospital and will require case management.</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The ICB also receive referrals from our provider collaborative colleagues for individuals who have been in long term locked rehabilitation and secure hospitals who may need ongoing care and support. </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The ICB also receive regular referrals from the local acute wards for individuals requiring more longer term support </a:t>
            </a:r>
          </a:p>
          <a:p>
            <a:pPr marL="457200" indent="-457200">
              <a:lnSpc>
                <a:spcPct val="107000"/>
              </a:lnSpc>
              <a:spcAft>
                <a:spcPts val="800"/>
              </a:spcAft>
              <a:buFont typeface="Arial" panose="020B0604020202020204" pitchFamily="34" charset="0"/>
              <a:buChar char="•"/>
            </a:pPr>
            <a:endParaRPr lang="en-GB" sz="2800" b="1" kern="100" dirty="0">
              <a:ea typeface="Calibri" panose="020F0502020204030204" pitchFamily="34" charset="0"/>
              <a:cs typeface="Times New Roman" panose="02020603050405020304" pitchFamily="18" charset="0"/>
            </a:endParaRPr>
          </a:p>
          <a:p>
            <a:pPr lvl="1">
              <a:lnSpc>
                <a:spcPct val="107000"/>
              </a:lnSpc>
              <a:spcAft>
                <a:spcPts val="800"/>
              </a:spcAft>
            </a:pPr>
            <a:endParaRPr lang="en-GB" sz="30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5760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5AC92-37AB-887C-AE24-9545C755A9F5}"/>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9F6BD9C7-1EB1-6BED-036F-F1C91FCF0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DCAC6C4A-99B7-DABC-17AB-0C9DE54F4A19}"/>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435A1AD0-8E33-5E3F-3596-F8D2A66BC532}"/>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Opportunities</a:t>
            </a:r>
          </a:p>
        </p:txBody>
      </p:sp>
      <p:pic>
        <p:nvPicPr>
          <p:cNvPr id="14341" name="Picture 11" descr="Text&#10;&#10;Description automatically generated with medium confidence">
            <a:extLst>
              <a:ext uri="{FF2B5EF4-FFF2-40B4-BE49-F238E27FC236}">
                <a16:creationId xmlns:a16="http://schemas.microsoft.com/office/drawing/2014/main" id="{F3931017-6AD4-0D3A-5796-C0B4E01E2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D2942EC-65CA-DC10-5A0B-F8ABABC76697}"/>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B025116C-DC31-210C-DAEA-D7937015F326}"/>
              </a:ext>
            </a:extLst>
          </p:cNvPr>
          <p:cNvSpPr txBox="1"/>
          <p:nvPr/>
        </p:nvSpPr>
        <p:spPr>
          <a:xfrm>
            <a:off x="573689" y="1372388"/>
            <a:ext cx="10868645" cy="6148606"/>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Section 117 transformation lead has gathered information from provider collaborative and our admission avoidance colleagues to establish what provisions will be required in the next 6-12 months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It is noted that there is a potential 5 individuals some with dementia who display sexually disinhibited behaviours or have a risk history against females who may require male only units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There is a lack of provision for individuals some of which have diagnosis of Autism/Learning Disabilities who have a forensic history and pose a risk to others</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Lack of ABI specialist units within the community </a:t>
            </a:r>
          </a:p>
          <a:p>
            <a:pPr>
              <a:lnSpc>
                <a:spcPct val="107000"/>
              </a:lnSpc>
              <a:spcAft>
                <a:spcPts val="800"/>
              </a:spcAft>
            </a:pPr>
            <a:endParaRPr lang="en-GB" sz="2800" b="1" kern="100" dirty="0">
              <a:ea typeface="Calibri" panose="020F0502020204030204" pitchFamily="34" charset="0"/>
              <a:cs typeface="Times New Roman" panose="02020603050405020304" pitchFamily="18" charset="0"/>
            </a:endParaRPr>
          </a:p>
          <a:p>
            <a:pPr lvl="1">
              <a:lnSpc>
                <a:spcPct val="107000"/>
              </a:lnSpc>
              <a:spcAft>
                <a:spcPts val="800"/>
              </a:spcAft>
            </a:pPr>
            <a:endParaRPr lang="en-GB" sz="30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598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DC76B-2FD2-05A9-4928-91417F7DC46F}"/>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3C3FE4E7-B19F-3571-8501-E7DF04C39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F3AC3DA7-42E6-5CD4-7A16-A1F3408FEB58}"/>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41CCD998-1E68-B393-21DD-10D9338F4867}"/>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Opportunities continued</a:t>
            </a:r>
          </a:p>
        </p:txBody>
      </p:sp>
      <p:pic>
        <p:nvPicPr>
          <p:cNvPr id="14341" name="Picture 11" descr="Text&#10;&#10;Description automatically generated with medium confidence">
            <a:extLst>
              <a:ext uri="{FF2B5EF4-FFF2-40B4-BE49-F238E27FC236}">
                <a16:creationId xmlns:a16="http://schemas.microsoft.com/office/drawing/2014/main" id="{56842A9B-365F-4451-5D9A-924B226F6B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52BA533-0DF1-F250-53C9-B81C196CE04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859DB482-2912-CD22-C9AB-7875D6C66BDD}"/>
              </a:ext>
            </a:extLst>
          </p:cNvPr>
          <p:cNvSpPr txBox="1"/>
          <p:nvPr/>
        </p:nvSpPr>
        <p:spPr>
          <a:xfrm>
            <a:off x="573689" y="1372388"/>
            <a:ext cx="10868645" cy="3638304"/>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There are only a small number of providers providing trauma informed care </a:t>
            </a:r>
          </a:p>
          <a:p>
            <a:pPr marL="457200" indent="-457200">
              <a:lnSpc>
                <a:spcPct val="107000"/>
              </a:lnSpc>
              <a:spcAft>
                <a:spcPts val="800"/>
              </a:spcAft>
              <a:buFont typeface="Arial" panose="020B0604020202020204" pitchFamily="34" charset="0"/>
              <a:buChar char="•"/>
            </a:pPr>
            <a:r>
              <a:rPr lang="en-GB" sz="2800" b="1" kern="100" dirty="0">
                <a:ea typeface="Calibri" panose="020F0502020204030204" pitchFamily="34" charset="0"/>
                <a:cs typeface="Times New Roman" panose="02020603050405020304" pitchFamily="18" charset="0"/>
              </a:rPr>
              <a:t>There is a need for more Autism specialist providers, in particular, providing independent living. Although we are aware there is the provision our teams are finding that they are often full to capacity.</a:t>
            </a:r>
          </a:p>
          <a:p>
            <a:pPr>
              <a:lnSpc>
                <a:spcPct val="107000"/>
              </a:lnSpc>
              <a:spcAft>
                <a:spcPts val="800"/>
              </a:spcAft>
            </a:pPr>
            <a:endParaRPr lang="en-GB" sz="2800" b="1" kern="100" dirty="0">
              <a:ea typeface="Calibri" panose="020F0502020204030204" pitchFamily="34" charset="0"/>
              <a:cs typeface="Times New Roman" panose="02020603050405020304" pitchFamily="18" charset="0"/>
            </a:endParaRPr>
          </a:p>
          <a:p>
            <a:pPr lvl="1">
              <a:lnSpc>
                <a:spcPct val="107000"/>
              </a:lnSpc>
              <a:spcAft>
                <a:spcPts val="800"/>
              </a:spcAft>
            </a:pPr>
            <a:endParaRPr lang="en-GB" sz="30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8791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6885C-6A75-50A3-3DB9-194F0DECBA02}"/>
            </a:ext>
          </a:extLst>
        </p:cNvPr>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9C2285F3-7059-EF19-3E1D-D66C3E39C9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579A84ED-4763-FE6F-083C-F09F0B7DED26}"/>
              </a:ext>
            </a:extLst>
          </p:cNvPr>
          <p:cNvSpPr>
            <a:spLocks noGrp="1" noChangeArrowheads="1"/>
          </p:cNvSpPr>
          <p:nvPr>
            <p:ph type="title"/>
          </p:nvPr>
        </p:nvSpPr>
        <p:spPr>
          <a:xfrm>
            <a:off x="822325" y="3073492"/>
            <a:ext cx="10515600" cy="1325562"/>
          </a:xfrm>
        </p:spPr>
        <p:txBody>
          <a:bodyPr/>
          <a:lstStyle/>
          <a:p>
            <a:pPr algn="ctr"/>
            <a:r>
              <a:rPr lang="en-GB" altLang="en-US" sz="4000" b="1" dirty="0">
                <a:solidFill>
                  <a:schemeClr val="bg1"/>
                </a:solidFill>
                <a:latin typeface="Arial" panose="020B0604020202020204" pitchFamily="34" charset="0"/>
                <a:cs typeface="Arial" panose="020B0604020202020204" pitchFamily="34" charset="0"/>
              </a:rPr>
              <a:t>Sarah Fiori</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Head of Adult Social Care Nursing </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(HNY ICB) / Principal Nurse (NYC)</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Tracey Sowersby,</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Adult Social Care </a:t>
            </a:r>
            <a:r>
              <a:rPr lang="en-GB" altLang="en-US" sz="4000" b="1">
                <a:solidFill>
                  <a:schemeClr val="bg1"/>
                </a:solidFill>
                <a:latin typeface="Arial" panose="020B0604020202020204" pitchFamily="34" charset="0"/>
                <a:cs typeface="Arial" panose="020B0604020202020204" pitchFamily="34" charset="0"/>
              </a:rPr>
              <a:t>Nursing Team </a:t>
            </a:r>
            <a:br>
              <a:rPr lang="en-GB"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BEE60379-B3FE-8916-904E-E1D8B9F85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1EC9DC86-C540-3E44-A84E-5F36A220D9F3}"/>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4B166A70-93B7-7368-3D9B-4D3FAB68F6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083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893F2-EA21-A6EE-8173-614DC030F209}"/>
            </a:ext>
          </a:extLst>
        </p:cNvPr>
        <p:cNvGrpSpPr/>
        <p:nvPr/>
      </p:nvGrpSpPr>
      <p:grpSpPr>
        <a:xfrm>
          <a:off x="0" y="0"/>
          <a:ext cx="0" cy="0"/>
          <a:chOff x="0" y="0"/>
          <a:chExt cx="0" cy="0"/>
        </a:xfrm>
      </p:grpSpPr>
      <p:pic>
        <p:nvPicPr>
          <p:cNvPr id="14337" name="Picture 9">
            <a:extLst>
              <a:ext uri="{FF2B5EF4-FFF2-40B4-BE49-F238E27FC236}">
                <a16:creationId xmlns:a16="http://schemas.microsoft.com/office/drawing/2014/main" id="{A5481FF1-E797-7BCA-34B2-EF1FBD6AD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8" y="-419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458E6A64-4BF4-A636-F597-E1FCF5FE5BBC}"/>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
        <p:nvSpPr>
          <p:cNvPr id="14339" name="TextBox 6">
            <a:extLst>
              <a:ext uri="{FF2B5EF4-FFF2-40B4-BE49-F238E27FC236}">
                <a16:creationId xmlns:a16="http://schemas.microsoft.com/office/drawing/2014/main" id="{7A08F72F-D2DF-B1AD-E0B4-4DDD2C6D8ABE}"/>
              </a:ext>
            </a:extLst>
          </p:cNvPr>
          <p:cNvSpPr txBox="1">
            <a:spLocks noChangeArrowheads="1"/>
          </p:cNvSpPr>
          <p:nvPr/>
        </p:nvSpPr>
        <p:spPr bwMode="auto">
          <a:xfrm>
            <a:off x="423333" y="368626"/>
            <a:ext cx="883514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3500" b="1" u="sng" dirty="0">
                <a:solidFill>
                  <a:srgbClr val="000000"/>
                </a:solidFill>
              </a:rPr>
              <a:t>Adult Social Care Nursing and Quality Team</a:t>
            </a:r>
          </a:p>
        </p:txBody>
      </p:sp>
      <p:pic>
        <p:nvPicPr>
          <p:cNvPr id="14341" name="Picture 11" descr="Text&#10;&#10;Description automatically generated with medium confidence">
            <a:extLst>
              <a:ext uri="{FF2B5EF4-FFF2-40B4-BE49-F238E27FC236}">
                <a16:creationId xmlns:a16="http://schemas.microsoft.com/office/drawing/2014/main" id="{C55C8F05-7989-1380-05F7-4BB683CE44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4F7A4FC-5C32-8C4B-88F5-775E9BF823A7}"/>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16" name="TextBox 15">
            <a:extLst>
              <a:ext uri="{FF2B5EF4-FFF2-40B4-BE49-F238E27FC236}">
                <a16:creationId xmlns:a16="http://schemas.microsoft.com/office/drawing/2014/main" id="{4C710897-A68C-AD8A-5F43-8346F42E943C}"/>
              </a:ext>
            </a:extLst>
          </p:cNvPr>
          <p:cNvSpPr txBox="1"/>
          <p:nvPr/>
        </p:nvSpPr>
        <p:spPr>
          <a:xfrm>
            <a:off x="573689" y="1372388"/>
            <a:ext cx="10868645" cy="993926"/>
          </a:xfrm>
          <a:prstGeom prst="rect">
            <a:avLst/>
          </a:prstGeom>
          <a:noFill/>
        </p:spPr>
        <p:txBody>
          <a:bodyPr wrap="square">
            <a:spAutoFit/>
          </a:bodyPr>
          <a:lstStyle/>
          <a:p>
            <a:pPr>
              <a:lnSpc>
                <a:spcPct val="107000"/>
              </a:lnSpc>
              <a:spcAft>
                <a:spcPts val="800"/>
              </a:spcAft>
            </a:pPr>
            <a:r>
              <a:rPr lang="en-GB" sz="2800" b="1" kern="100">
                <a:ea typeface="Calibri" panose="020F0502020204030204" pitchFamily="34" charset="0"/>
                <a:cs typeface="Times New Roman" panose="02020603050405020304" pitchFamily="18" charset="0"/>
              </a:rPr>
              <a:t>https://humberandnorthyorkshire.icb.nhs.uk/adult-social-care-nursing-and-quality-team/</a:t>
            </a:r>
            <a:endParaRPr lang="en-GB" sz="3000" b="1"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380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D0D3-86C2-C023-CA36-8C6B894D4B2A}"/>
            </a:ext>
          </a:extLst>
        </p:cNvPr>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7483D97D-7170-0FB4-448C-6EBCCE418D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2A42DB65-7C92-428D-AA25-7923D0FB88D5}"/>
              </a:ext>
            </a:extLst>
          </p:cNvPr>
          <p:cNvSpPr>
            <a:spLocks noGrp="1" noChangeArrowheads="1"/>
          </p:cNvSpPr>
          <p:nvPr>
            <p:ph type="title"/>
          </p:nvPr>
        </p:nvSpPr>
        <p:spPr>
          <a:xfrm>
            <a:off x="857250" y="3127376"/>
            <a:ext cx="10515600" cy="1325562"/>
          </a:xfrm>
        </p:spPr>
        <p:txBody>
          <a:bodyPr/>
          <a:lstStyle/>
          <a:p>
            <a:pPr algn="ctr"/>
            <a:r>
              <a:rPr lang="en-GB" altLang="en-US" sz="4000" b="1" dirty="0">
                <a:solidFill>
                  <a:schemeClr val="bg1"/>
                </a:solidFill>
                <a:latin typeface="Arial" panose="020B0604020202020204" pitchFamily="34" charset="0"/>
                <a:cs typeface="Arial" panose="020B0604020202020204" pitchFamily="34" charset="0"/>
              </a:rPr>
              <a:t>Hannah Brown</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Commissioning &amp; Provider Services Development Manager </a:t>
            </a: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013959E0-7169-05E6-382D-5B1610A78E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F2D0835C-64D4-569B-FB13-FA52EB8E2BFE}"/>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en-US" altLang="en-US" sz="2000" b="0" i="0" u="none" strike="noStrike" kern="1200" cap="none" spc="0" normalizeH="0" baseline="0" noProof="0">
              <a:ln>
                <a:noFill/>
              </a:ln>
              <a:solidFill>
                <a:srgbClr val="34B0E4"/>
              </a:solidFill>
              <a:effectLst/>
              <a:uLnTx/>
              <a:uFillTx/>
              <a:latin typeface="FRUTIGER-ROMAN" pitchFamily="2" charset="0"/>
              <a:ea typeface="+mn-ea"/>
              <a:cs typeface="+mn-cs"/>
            </a:endParaRPr>
          </a:p>
        </p:txBody>
      </p:sp>
      <p:pic>
        <p:nvPicPr>
          <p:cNvPr id="5125" name="Picture 6">
            <a:extLst>
              <a:ext uri="{FF2B5EF4-FFF2-40B4-BE49-F238E27FC236}">
                <a16:creationId xmlns:a16="http://schemas.microsoft.com/office/drawing/2014/main" id="{9F9A37C7-F67B-1EFE-7F51-2F6DC5340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2109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896E-7D36-3E35-D98E-E24372B55D97}"/>
              </a:ext>
            </a:extLst>
          </p:cNvPr>
          <p:cNvSpPr>
            <a:spLocks noGrp="1"/>
          </p:cNvSpPr>
          <p:nvPr>
            <p:ph type="ctrTitle"/>
          </p:nvPr>
        </p:nvSpPr>
        <p:spPr>
          <a:xfrm>
            <a:off x="572944" y="3611880"/>
            <a:ext cx="9796352" cy="621792"/>
          </a:xfrm>
        </p:spPr>
        <p:txBody>
          <a:bodyPr>
            <a:normAutofit fontScale="90000"/>
          </a:bodyPr>
          <a:lstStyle/>
          <a:p>
            <a:r>
              <a:rPr lang="en-GB" dirty="0">
                <a:latin typeface="Arial"/>
                <a:cs typeface="Arial"/>
              </a:rPr>
              <a:t>Re-procurement of Care &amp; Support Services</a:t>
            </a:r>
            <a:endParaRPr lang="en-GB" dirty="0"/>
          </a:p>
        </p:txBody>
      </p:sp>
      <p:sp>
        <p:nvSpPr>
          <p:cNvPr id="3" name="Subtitle 2">
            <a:extLst>
              <a:ext uri="{FF2B5EF4-FFF2-40B4-BE49-F238E27FC236}">
                <a16:creationId xmlns:a16="http://schemas.microsoft.com/office/drawing/2014/main" id="{5699A975-C83B-C11D-4A4B-FA763FCC5A9F}"/>
              </a:ext>
            </a:extLst>
          </p:cNvPr>
          <p:cNvSpPr>
            <a:spLocks noGrp="1"/>
          </p:cNvSpPr>
          <p:nvPr>
            <p:ph type="subTitle" idx="1"/>
          </p:nvPr>
        </p:nvSpPr>
        <p:spPr>
          <a:xfrm>
            <a:off x="646096" y="4233672"/>
            <a:ext cx="9144000" cy="433249"/>
          </a:xfrm>
        </p:spPr>
        <p:txBody>
          <a:bodyPr vert="horz" lIns="91440" tIns="45720" rIns="91440" bIns="45720" rtlCol="0" anchor="t">
            <a:normAutofit lnSpcReduction="10000"/>
          </a:bodyPr>
          <a:lstStyle/>
          <a:p>
            <a:r>
              <a:rPr lang="en-GB" dirty="0">
                <a:latin typeface="Arial"/>
                <a:cs typeface="Arial"/>
              </a:rPr>
              <a:t>30</a:t>
            </a:r>
            <a:r>
              <a:rPr lang="en-GB" baseline="30000" dirty="0">
                <a:latin typeface="Arial"/>
                <a:cs typeface="Arial"/>
              </a:rPr>
              <a:t>th</a:t>
            </a:r>
            <a:r>
              <a:rPr lang="en-GB" dirty="0">
                <a:latin typeface="Arial"/>
                <a:cs typeface="Arial"/>
              </a:rPr>
              <a:t> July 2026</a:t>
            </a:r>
            <a:endParaRPr lang="en-GB" dirty="0"/>
          </a:p>
        </p:txBody>
      </p:sp>
    </p:spTree>
    <p:extLst>
      <p:ext uri="{BB962C8B-B14F-4D97-AF65-F5344CB8AC3E}">
        <p14:creationId xmlns:p14="http://schemas.microsoft.com/office/powerpoint/2010/main" val="255250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4B63-6561-0D8D-F91E-344891C270DC}"/>
              </a:ext>
            </a:extLst>
          </p:cNvPr>
          <p:cNvSpPr>
            <a:spLocks noGrp="1"/>
          </p:cNvSpPr>
          <p:nvPr>
            <p:ph type="title"/>
          </p:nvPr>
        </p:nvSpPr>
        <p:spPr>
          <a:xfrm>
            <a:off x="403613" y="370115"/>
            <a:ext cx="11538016" cy="604321"/>
          </a:xfrm>
        </p:spPr>
        <p:txBody>
          <a:bodyPr>
            <a:normAutofit/>
          </a:bodyPr>
          <a:lstStyle/>
          <a:p>
            <a:r>
              <a:rPr lang="en-GB" sz="3200" dirty="0"/>
              <a:t>Why We Are Re‑procuring Care and Support Services</a:t>
            </a:r>
          </a:p>
        </p:txBody>
      </p:sp>
      <p:sp>
        <p:nvSpPr>
          <p:cNvPr id="3" name="Content Placeholder 2">
            <a:extLst>
              <a:ext uri="{FF2B5EF4-FFF2-40B4-BE49-F238E27FC236}">
                <a16:creationId xmlns:a16="http://schemas.microsoft.com/office/drawing/2014/main" id="{A4040DF2-0ADA-D53E-CF9C-853C3EADEE40}"/>
              </a:ext>
            </a:extLst>
          </p:cNvPr>
          <p:cNvSpPr>
            <a:spLocks noGrp="1"/>
          </p:cNvSpPr>
          <p:nvPr>
            <p:ph idx="1"/>
          </p:nvPr>
        </p:nvSpPr>
        <p:spPr>
          <a:xfrm>
            <a:off x="403613" y="895928"/>
            <a:ext cx="11261915" cy="4909128"/>
          </a:xfrm>
        </p:spPr>
        <p:txBody>
          <a:bodyPr vert="horz" lIns="91440" tIns="45720" rIns="91440" bIns="45720" rtlCol="0" anchor="t">
            <a:normAutofit fontScale="92500" lnSpcReduction="10000"/>
          </a:bodyPr>
          <a:lstStyle/>
          <a:p>
            <a:pPr marL="457200" indent="-457200">
              <a:lnSpc>
                <a:spcPct val="130000"/>
              </a:lnSpc>
              <a:buFont typeface="Arial" panose="020B0604020202020204" pitchFamily="34" charset="0"/>
              <a:buChar char="•"/>
            </a:pPr>
            <a:r>
              <a:rPr lang="en-GB" sz="1600" dirty="0">
                <a:latin typeface="Arial"/>
                <a:cs typeface="Arial"/>
              </a:rPr>
              <a:t>Our current care and support contracts (APLs) end in November 2027</a:t>
            </a:r>
          </a:p>
          <a:p>
            <a:pPr marL="457200" indent="-457200">
              <a:lnSpc>
                <a:spcPct val="130000"/>
              </a:lnSpc>
              <a:buFont typeface="Arial" panose="020B0604020202020204" pitchFamily="34" charset="0"/>
              <a:buChar char="•"/>
            </a:pPr>
            <a:r>
              <a:rPr lang="en-GB" sz="1600" dirty="0">
                <a:latin typeface="Arial"/>
                <a:cs typeface="Arial"/>
              </a:rPr>
              <a:t>Current APL is a single contract that includes Care Homes; Supported Living; Home Based Support; Community Based Support</a:t>
            </a:r>
          </a:p>
          <a:p>
            <a:pPr marL="457200" indent="-457200">
              <a:lnSpc>
                <a:spcPct val="130000"/>
              </a:lnSpc>
              <a:buFont typeface="Arial" panose="020B0604020202020204" pitchFamily="34" charset="0"/>
              <a:buChar char="•"/>
            </a:pPr>
            <a:r>
              <a:rPr lang="en-GB" sz="1600" dirty="0">
                <a:latin typeface="Arial"/>
                <a:cs typeface="Arial"/>
              </a:rPr>
              <a:t>PIR identified lessons learnt and opportunities to improve/strengthen how we commission care and support</a:t>
            </a:r>
          </a:p>
          <a:p>
            <a:pPr marL="1143000" lvl="1" indent="-457200">
              <a:lnSpc>
                <a:spcPct val="130000"/>
              </a:lnSpc>
            </a:pPr>
            <a:r>
              <a:rPr lang="en-GB" sz="1400" dirty="0">
                <a:latin typeface="Arial"/>
                <a:cs typeface="Arial"/>
              </a:rPr>
              <a:t>Service Design</a:t>
            </a:r>
          </a:p>
          <a:p>
            <a:pPr marL="1143000" lvl="1" indent="-457200">
              <a:lnSpc>
                <a:spcPct val="130000"/>
              </a:lnSpc>
            </a:pPr>
            <a:r>
              <a:rPr lang="en-GB" sz="1400" dirty="0">
                <a:latin typeface="Arial"/>
                <a:cs typeface="Arial"/>
              </a:rPr>
              <a:t>Fee setting and structures</a:t>
            </a:r>
          </a:p>
          <a:p>
            <a:pPr marL="1143000" lvl="1" indent="-457200">
              <a:lnSpc>
                <a:spcPct val="130000"/>
              </a:lnSpc>
            </a:pPr>
            <a:r>
              <a:rPr lang="en-GB" sz="1400" dirty="0">
                <a:latin typeface="Arial"/>
                <a:cs typeface="Arial"/>
              </a:rPr>
              <a:t>Systems and processes</a:t>
            </a:r>
          </a:p>
          <a:p>
            <a:pPr marL="1143000" lvl="1" indent="-457200">
              <a:lnSpc>
                <a:spcPct val="130000"/>
              </a:lnSpc>
            </a:pPr>
            <a:r>
              <a:rPr lang="en-GB" sz="1400" dirty="0">
                <a:latin typeface="Arial"/>
                <a:cs typeface="Arial"/>
              </a:rPr>
              <a:t>Procurement and contracts</a:t>
            </a:r>
          </a:p>
          <a:p>
            <a:pPr marL="457200" indent="-457200">
              <a:lnSpc>
                <a:spcPct val="130000"/>
              </a:lnSpc>
              <a:buFont typeface="Arial" panose="020B0604020202020204" pitchFamily="34" charset="0"/>
              <a:buChar char="•"/>
            </a:pPr>
            <a:r>
              <a:rPr lang="en-GB" sz="1600" dirty="0"/>
              <a:t>We want to ensure future contracts are fit for purpose, sustainable, and reflect how care is delivered </a:t>
            </a:r>
            <a:r>
              <a:rPr lang="en-GB" sz="1600" u="sng" dirty="0"/>
              <a:t>today</a:t>
            </a:r>
          </a:p>
          <a:p>
            <a:pPr marL="457200" indent="-457200">
              <a:lnSpc>
                <a:spcPct val="130000"/>
              </a:lnSpc>
              <a:buFont typeface="Arial" panose="020B0604020202020204" pitchFamily="34" charset="0"/>
              <a:buChar char="•"/>
            </a:pPr>
            <a:r>
              <a:rPr lang="en-GB" sz="1600" dirty="0"/>
              <a:t>The re‑procurement is an opportunity to:</a:t>
            </a:r>
          </a:p>
          <a:p>
            <a:pPr marL="1143000" lvl="1" indent="-457200">
              <a:lnSpc>
                <a:spcPct val="130000"/>
              </a:lnSpc>
            </a:pPr>
            <a:r>
              <a:rPr lang="en-GB" sz="1400" dirty="0"/>
              <a:t>Strengthen partnership working with providers</a:t>
            </a:r>
          </a:p>
          <a:p>
            <a:pPr marL="1143000" lvl="1" indent="-457200">
              <a:lnSpc>
                <a:spcPct val="130000"/>
              </a:lnSpc>
            </a:pPr>
            <a:r>
              <a:rPr lang="en-GB" sz="1400" dirty="0"/>
              <a:t>Support a diverse, resilient local care market</a:t>
            </a:r>
          </a:p>
          <a:p>
            <a:pPr marL="1143000" lvl="1" indent="-457200">
              <a:lnSpc>
                <a:spcPct val="130000"/>
              </a:lnSpc>
            </a:pPr>
            <a:r>
              <a:rPr lang="en-GB" sz="1400" dirty="0"/>
              <a:t>Align contracts with the Care Act and future commissioning intentions</a:t>
            </a:r>
          </a:p>
          <a:p>
            <a:pPr marL="457200" indent="-457200">
              <a:lnSpc>
                <a:spcPct val="130000"/>
              </a:lnSpc>
              <a:buFont typeface="Arial" panose="020B0604020202020204" pitchFamily="34" charset="0"/>
              <a:buChar char="•"/>
            </a:pPr>
            <a:r>
              <a:rPr lang="en-GB" sz="1600" dirty="0">
                <a:latin typeface="Arial"/>
                <a:cs typeface="Arial"/>
              </a:rPr>
              <a:t>Our aim is to create a fair, transparent and sustainable framework for care and support services across North Yorkshire</a:t>
            </a:r>
          </a:p>
        </p:txBody>
      </p:sp>
    </p:spTree>
    <p:extLst>
      <p:ext uri="{BB962C8B-B14F-4D97-AF65-F5344CB8AC3E}">
        <p14:creationId xmlns:p14="http://schemas.microsoft.com/office/powerpoint/2010/main" val="2005049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088D-E372-8A5C-E54B-2734329859FB}"/>
              </a:ext>
            </a:extLst>
          </p:cNvPr>
          <p:cNvSpPr>
            <a:spLocks noGrp="1"/>
          </p:cNvSpPr>
          <p:nvPr>
            <p:ph type="title"/>
          </p:nvPr>
        </p:nvSpPr>
        <p:spPr>
          <a:xfrm>
            <a:off x="242047" y="327306"/>
            <a:ext cx="10738691" cy="707462"/>
          </a:xfrm>
        </p:spPr>
        <p:txBody>
          <a:bodyPr/>
          <a:lstStyle/>
          <a:p>
            <a:r>
              <a:rPr lang="en-GB" dirty="0"/>
              <a:t>Indicative Procurement Timeline</a:t>
            </a:r>
          </a:p>
        </p:txBody>
      </p:sp>
      <p:graphicFrame>
        <p:nvGraphicFramePr>
          <p:cNvPr id="5" name="Content Placeholder 4">
            <a:extLst>
              <a:ext uri="{FF2B5EF4-FFF2-40B4-BE49-F238E27FC236}">
                <a16:creationId xmlns:a16="http://schemas.microsoft.com/office/drawing/2014/main" id="{D4F9CBC9-488A-69BD-3F38-6E4030D8C872}"/>
              </a:ext>
            </a:extLst>
          </p:cNvPr>
          <p:cNvGraphicFramePr>
            <a:graphicFrameLocks noGrp="1"/>
          </p:cNvGraphicFramePr>
          <p:nvPr>
            <p:ph idx="1"/>
          </p:nvPr>
        </p:nvGraphicFramePr>
        <p:xfrm>
          <a:off x="367553" y="1174375"/>
          <a:ext cx="11600329" cy="3342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461D39D-C8BF-2202-3CB4-195A667C350C}"/>
              </a:ext>
            </a:extLst>
          </p:cNvPr>
          <p:cNvSpPr txBox="1"/>
          <p:nvPr/>
        </p:nvSpPr>
        <p:spPr>
          <a:xfrm>
            <a:off x="367553" y="4206297"/>
            <a:ext cx="10654015" cy="147732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*Staggered service-specific frameworks; timelines for tender &amp; contract start date TBC:</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Community Based Support Framework – Day Services, Support in the Community &amp; Employment Support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Care Home Framework – Tiered Needs-Based Lots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Live Well at Home Framework – Community-Based Alliances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Supported Living Framework</a:t>
            </a:r>
          </a:p>
        </p:txBody>
      </p:sp>
    </p:spTree>
    <p:extLst>
      <p:ext uri="{BB962C8B-B14F-4D97-AF65-F5344CB8AC3E}">
        <p14:creationId xmlns:p14="http://schemas.microsoft.com/office/powerpoint/2010/main" val="4269654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2D88-81B3-9A61-FE70-B58C0E1C4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0E91D-D048-70CE-8546-9D87E5EAF6F3}"/>
              </a:ext>
            </a:extLst>
          </p:cNvPr>
          <p:cNvSpPr>
            <a:spLocks noGrp="1"/>
          </p:cNvSpPr>
          <p:nvPr>
            <p:ph type="title"/>
          </p:nvPr>
        </p:nvSpPr>
        <p:spPr>
          <a:xfrm>
            <a:off x="111005" y="95795"/>
            <a:ext cx="11538016" cy="498565"/>
          </a:xfrm>
        </p:spPr>
        <p:txBody>
          <a:bodyPr>
            <a:normAutofit fontScale="90000"/>
          </a:bodyPr>
          <a:lstStyle/>
          <a:p>
            <a:r>
              <a:rPr lang="en-GB" sz="3600" dirty="0"/>
              <a:t>Cost of Care Exercise</a:t>
            </a:r>
          </a:p>
        </p:txBody>
      </p:sp>
      <p:sp>
        <p:nvSpPr>
          <p:cNvPr id="3" name="Content Placeholder 2">
            <a:extLst>
              <a:ext uri="{FF2B5EF4-FFF2-40B4-BE49-F238E27FC236}">
                <a16:creationId xmlns:a16="http://schemas.microsoft.com/office/drawing/2014/main" id="{CF82D16A-707A-4A29-5138-0F070753AD0B}"/>
              </a:ext>
            </a:extLst>
          </p:cNvPr>
          <p:cNvSpPr>
            <a:spLocks noGrp="1"/>
          </p:cNvSpPr>
          <p:nvPr>
            <p:ph idx="1"/>
          </p:nvPr>
        </p:nvSpPr>
        <p:spPr>
          <a:xfrm>
            <a:off x="403192" y="594360"/>
            <a:ext cx="11385616" cy="3507967"/>
          </a:xfrm>
        </p:spPr>
        <p:txBody>
          <a:bodyPr vert="horz" lIns="91440" tIns="45720" rIns="91440" bIns="45720" rtlCol="0" anchor="t">
            <a:noAutofit/>
          </a:bodyPr>
          <a:lstStyle/>
          <a:p>
            <a:pPr marL="457200" indent="-457200">
              <a:lnSpc>
                <a:spcPct val="130000"/>
              </a:lnSpc>
              <a:buFont typeface="Arial" panose="020B0604020202020204" pitchFamily="34" charset="0"/>
              <a:buChar char="•"/>
            </a:pPr>
            <a:r>
              <a:rPr lang="en-GB" sz="1200" dirty="0">
                <a:latin typeface="Arial"/>
                <a:cs typeface="Arial"/>
              </a:rPr>
              <a:t>Grant Thornton consultants have been commissioned to undertake the Cost of Care exercise to cover home based support, care homes (all age), supported living and day services</a:t>
            </a:r>
          </a:p>
          <a:p>
            <a:pPr marL="457200" indent="-457200">
              <a:lnSpc>
                <a:spcPct val="130000"/>
              </a:lnSpc>
              <a:buFont typeface="Arial" panose="020B0604020202020204" pitchFamily="34" charset="0"/>
              <a:buChar char="•"/>
            </a:pPr>
            <a:r>
              <a:rPr lang="en-GB" sz="1200" dirty="0"/>
              <a:t>Purpose of the exercise is to:</a:t>
            </a:r>
          </a:p>
          <a:p>
            <a:pPr marL="1143000" lvl="1" indent="-457200">
              <a:lnSpc>
                <a:spcPct val="130000"/>
              </a:lnSpc>
              <a:buFont typeface="Wingdings" panose="05000000000000000000" pitchFamily="2" charset="2"/>
              <a:buChar char="Ø"/>
            </a:pPr>
            <a:r>
              <a:rPr lang="en-GB" sz="1200" dirty="0"/>
              <a:t>Inform fee structures and fee setting for the new contracts</a:t>
            </a:r>
          </a:p>
          <a:p>
            <a:pPr marL="1143000" lvl="1" indent="-457200">
              <a:lnSpc>
                <a:spcPct val="130000"/>
              </a:lnSpc>
              <a:buFont typeface="Wingdings" panose="05000000000000000000" pitchFamily="2" charset="2"/>
              <a:buChar char="Ø"/>
            </a:pPr>
            <a:r>
              <a:rPr lang="en-GB" sz="1200" dirty="0"/>
              <a:t>Inform our approach to affordability and sustainability</a:t>
            </a:r>
          </a:p>
          <a:p>
            <a:pPr marL="1143000" lvl="1" indent="-457200">
              <a:lnSpc>
                <a:spcPct val="130000"/>
              </a:lnSpc>
              <a:buFont typeface="Wingdings" panose="05000000000000000000" pitchFamily="2" charset="2"/>
              <a:buChar char="Ø"/>
            </a:pPr>
            <a:r>
              <a:rPr lang="en-GB" sz="1200" dirty="0"/>
              <a:t>Provide evidence to support our Care Act market‑shaping duties</a:t>
            </a:r>
          </a:p>
          <a:p>
            <a:pPr marL="457200" indent="-457200">
              <a:lnSpc>
                <a:spcPct val="110000"/>
              </a:lnSpc>
              <a:buFont typeface="Arial" panose="020B0604020202020204" pitchFamily="34" charset="0"/>
              <a:buChar char="•"/>
            </a:pPr>
            <a:r>
              <a:rPr lang="en-GB" sz="1200" dirty="0"/>
              <a:t>Does not include: </a:t>
            </a:r>
          </a:p>
          <a:p>
            <a:pPr lvl="2">
              <a:lnSpc>
                <a:spcPct val="110000"/>
              </a:lnSpc>
            </a:pPr>
            <a:r>
              <a:rPr lang="en-GB" sz="1200" dirty="0"/>
              <a:t>Out of county care homes/supported living</a:t>
            </a:r>
          </a:p>
          <a:p>
            <a:pPr lvl="2">
              <a:lnSpc>
                <a:spcPct val="110000"/>
              </a:lnSpc>
            </a:pPr>
            <a:r>
              <a:rPr lang="en-GB" sz="1200" dirty="0"/>
              <a:t>Highly specialist services that support people with profound and multiple disabilities</a:t>
            </a:r>
          </a:p>
          <a:p>
            <a:pPr lvl="2">
              <a:lnSpc>
                <a:spcPct val="110000"/>
              </a:lnSpc>
            </a:pPr>
            <a:r>
              <a:rPr lang="en-GB" sz="1200" dirty="0">
                <a:latin typeface="Arial"/>
                <a:cs typeface="Arial"/>
              </a:rPr>
              <a:t>Community Based Support providers with a small market share</a:t>
            </a:r>
            <a:endParaRPr lang="en-GB" sz="1200" dirty="0"/>
          </a:p>
          <a:p>
            <a:pPr marL="457200" indent="-457200">
              <a:lnSpc>
                <a:spcPct val="130000"/>
              </a:lnSpc>
              <a:buFont typeface="Arial" panose="020B0604020202020204" pitchFamily="34" charset="0"/>
              <a:buChar char="•"/>
            </a:pPr>
            <a:r>
              <a:rPr lang="en-GB" sz="1200" dirty="0"/>
              <a:t>Deliverables include evidence-based cost of care rates; full report; costing tool to use for future fee setting/inflation conversations </a:t>
            </a:r>
          </a:p>
        </p:txBody>
      </p:sp>
      <p:pic>
        <p:nvPicPr>
          <p:cNvPr id="4" name="Content Placeholder 144" descr="A close-up of a chart&#10;&#10;AI-generated content may be incorrect.">
            <a:extLst>
              <a:ext uri="{FF2B5EF4-FFF2-40B4-BE49-F238E27FC236}">
                <a16:creationId xmlns:a16="http://schemas.microsoft.com/office/drawing/2014/main" id="{7AB9930C-64DD-B2E8-83BA-63BA9F0877A3}"/>
              </a:ext>
            </a:extLst>
          </p:cNvPr>
          <p:cNvPicPr>
            <a:picLocks noChangeAspect="1"/>
          </p:cNvPicPr>
          <p:nvPr/>
        </p:nvPicPr>
        <p:blipFill>
          <a:blip r:embed="rId2"/>
          <a:stretch>
            <a:fillRect/>
          </a:stretch>
        </p:blipFill>
        <p:spPr>
          <a:xfrm>
            <a:off x="838200" y="4138076"/>
            <a:ext cx="10515600" cy="1419607"/>
          </a:xfrm>
          <a:prstGeom prst="rect">
            <a:avLst/>
          </a:prstGeom>
          <a:noFill/>
        </p:spPr>
      </p:pic>
    </p:spTree>
    <p:extLst>
      <p:ext uri="{BB962C8B-B14F-4D97-AF65-F5344CB8AC3E}">
        <p14:creationId xmlns:p14="http://schemas.microsoft.com/office/powerpoint/2010/main" val="2094139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8DD1E-B938-529B-84FA-16C798C4A85F}"/>
            </a:ext>
          </a:extLst>
        </p:cNvPr>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5916813F-19D6-815F-9447-37038F388B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FDB9F9F3-A2F1-2631-6F45-3DA7E772EA95}"/>
              </a:ext>
            </a:extLst>
          </p:cNvPr>
          <p:cNvSpPr>
            <a:spLocks noGrp="1" noChangeArrowheads="1"/>
          </p:cNvSpPr>
          <p:nvPr>
            <p:ph type="title"/>
          </p:nvPr>
        </p:nvSpPr>
        <p:spPr>
          <a:xfrm>
            <a:off x="822325" y="3073492"/>
            <a:ext cx="10515600" cy="1325562"/>
          </a:xfrm>
        </p:spPr>
        <p:txBody>
          <a:bodyPr/>
          <a:lstStyle/>
          <a:p>
            <a:pPr algn="ctr"/>
            <a:r>
              <a:rPr lang="en-GB" altLang="en-US" sz="4000" b="1" dirty="0">
                <a:solidFill>
                  <a:schemeClr val="bg1"/>
                </a:solidFill>
                <a:latin typeface="Arial" panose="020B0604020202020204" pitchFamily="34" charset="0"/>
                <a:cs typeface="Arial" panose="020B0604020202020204" pitchFamily="34" charset="0"/>
              </a:rPr>
              <a:t>Chris Oakley</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Service Development Commissioner (LD/MH) </a:t>
            </a: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080FD496-C392-D6B8-F158-803B22DC0B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2B1282E7-C266-CD26-E3E8-176EAD4A9CC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8AB654B3-10A6-CB7C-1C6D-E3086E5E0A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45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AEBA-E3FC-2629-9DEA-9276BE956F48}"/>
              </a:ext>
            </a:extLst>
          </p:cNvPr>
          <p:cNvSpPr>
            <a:spLocks noGrp="1"/>
          </p:cNvSpPr>
          <p:nvPr>
            <p:ph type="ctrTitle"/>
          </p:nvPr>
        </p:nvSpPr>
        <p:spPr>
          <a:xfrm>
            <a:off x="1524000" y="967117"/>
            <a:ext cx="9144000" cy="2387600"/>
          </a:xfrm>
        </p:spPr>
        <p:txBody>
          <a:bodyPr/>
          <a:lstStyle/>
          <a:p>
            <a:br>
              <a:rPr lang="en-GB" b="1" u="sng" dirty="0">
                <a:solidFill>
                  <a:srgbClr val="482973"/>
                </a:solidFill>
                <a:latin typeface="Arial" panose="020B0604020202020204" pitchFamily="34" charset="0"/>
                <a:cs typeface="Arial" panose="020B0604020202020204" pitchFamily="34" charset="0"/>
              </a:rPr>
            </a:br>
            <a:endParaRPr lang="en-GB" dirty="0"/>
          </a:p>
        </p:txBody>
      </p:sp>
      <p:sp>
        <p:nvSpPr>
          <p:cNvPr id="3" name="Subtitle 2">
            <a:extLst>
              <a:ext uri="{FF2B5EF4-FFF2-40B4-BE49-F238E27FC236}">
                <a16:creationId xmlns:a16="http://schemas.microsoft.com/office/drawing/2014/main" id="{273F4A19-8B42-1245-AA19-1DE88087A996}"/>
              </a:ext>
            </a:extLst>
          </p:cNvPr>
          <p:cNvSpPr>
            <a:spLocks noGrp="1"/>
          </p:cNvSpPr>
          <p:nvPr>
            <p:ph type="subTitle" idx="1"/>
          </p:nvPr>
        </p:nvSpPr>
        <p:spPr>
          <a:xfrm>
            <a:off x="1524000" y="1847522"/>
            <a:ext cx="9359590" cy="2724478"/>
          </a:xfrm>
        </p:spPr>
        <p:txBody>
          <a:bodyPr>
            <a:noAutofit/>
          </a:bodyPr>
          <a:lstStyle/>
          <a:p>
            <a:r>
              <a:rPr lang="en-GB" sz="4800" b="1" dirty="0">
                <a:solidFill>
                  <a:srgbClr val="482973"/>
                </a:solidFill>
                <a:latin typeface="Arial" panose="020B0604020202020204" pitchFamily="34" charset="0"/>
                <a:cs typeface="Arial" panose="020B0604020202020204" pitchFamily="34" charset="0"/>
              </a:rPr>
              <a:t>Complex Care Framework-</a:t>
            </a:r>
            <a:br>
              <a:rPr lang="en-GB" sz="4800" b="1" dirty="0">
                <a:solidFill>
                  <a:srgbClr val="482973"/>
                </a:solidFill>
                <a:latin typeface="Arial" panose="020B0604020202020204" pitchFamily="34" charset="0"/>
                <a:cs typeface="Arial" panose="020B0604020202020204" pitchFamily="34" charset="0"/>
              </a:rPr>
            </a:br>
            <a:r>
              <a:rPr lang="en-GB" sz="4800" b="1" dirty="0">
                <a:solidFill>
                  <a:srgbClr val="482973"/>
                </a:solidFill>
                <a:latin typeface="Arial" panose="020B0604020202020204" pitchFamily="34" charset="0"/>
                <a:cs typeface="Arial" panose="020B0604020202020204" pitchFamily="34" charset="0"/>
              </a:rPr>
              <a:t>Hull City Council Market Engagement Update</a:t>
            </a:r>
            <a:endParaRPr lang="en-GB" sz="4800" dirty="0"/>
          </a:p>
        </p:txBody>
      </p:sp>
    </p:spTree>
    <p:extLst>
      <p:ext uri="{BB962C8B-B14F-4D97-AF65-F5344CB8AC3E}">
        <p14:creationId xmlns:p14="http://schemas.microsoft.com/office/powerpoint/2010/main" val="179714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1DC6-F4CC-6DE1-6A58-01B8D5AFE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E3126-F35A-5FAE-7FA1-A1650922DD29}"/>
              </a:ext>
            </a:extLst>
          </p:cNvPr>
          <p:cNvSpPr>
            <a:spLocks noGrp="1"/>
          </p:cNvSpPr>
          <p:nvPr>
            <p:ph type="title"/>
          </p:nvPr>
        </p:nvSpPr>
        <p:spPr>
          <a:xfrm>
            <a:off x="838200" y="353974"/>
            <a:ext cx="10515600" cy="1325563"/>
          </a:xfrm>
        </p:spPr>
        <p:txBody>
          <a:bodyPr/>
          <a:lstStyle/>
          <a:p>
            <a:pPr algn="ctr"/>
            <a:r>
              <a:rPr lang="en-GB" b="1" u="sng" dirty="0">
                <a:solidFill>
                  <a:srgbClr val="7030A0"/>
                </a:solidFill>
                <a:latin typeface="Arial" panose="020B0604020202020204" pitchFamily="34" charset="0"/>
                <a:cs typeface="Arial" panose="020B0604020202020204" pitchFamily="34" charset="0"/>
              </a:rPr>
              <a:t>Complex Care </a:t>
            </a:r>
          </a:p>
        </p:txBody>
      </p:sp>
      <p:sp>
        <p:nvSpPr>
          <p:cNvPr id="3" name="Content Placeholder 2">
            <a:extLst>
              <a:ext uri="{FF2B5EF4-FFF2-40B4-BE49-F238E27FC236}">
                <a16:creationId xmlns:a16="http://schemas.microsoft.com/office/drawing/2014/main" id="{54542A3C-5CAB-A3E4-C10B-A8AFEB0218D5}"/>
              </a:ext>
            </a:extLst>
          </p:cNvPr>
          <p:cNvSpPr>
            <a:spLocks noGrp="1"/>
          </p:cNvSpPr>
          <p:nvPr>
            <p:ph idx="1"/>
          </p:nvPr>
        </p:nvSpPr>
        <p:spPr/>
        <p:txBody>
          <a:bodyPr>
            <a:normAutofit lnSpcReduction="10000"/>
          </a:bodyPr>
          <a:lstStyle/>
          <a:p>
            <a:pPr marL="457200" lvl="0" indent="-457200">
              <a:defRPr/>
            </a:pPr>
            <a:r>
              <a:rPr lang="en-GB" dirty="0">
                <a:solidFill>
                  <a:srgbClr val="7030A0"/>
                </a:solidFill>
              </a:rPr>
              <a:t>The Hull City Council/ together with Humber and North Yorkshire  ICB want to look at how we can better deliver servcies to people with complex care needs</a:t>
            </a:r>
          </a:p>
          <a:p>
            <a:pPr marL="457200" lvl="0" indent="-457200">
              <a:defRPr/>
            </a:pPr>
            <a:r>
              <a:rPr lang="en-GB" dirty="0">
                <a:solidFill>
                  <a:srgbClr val="7030A0"/>
                </a:solidFill>
              </a:rPr>
              <a:t>Over the past 6 years we feel we have made some significant progress; however, we want to a build upon this with an ambitious new framework which will support the most complex  individuals specifically for those on the Transforming Care programme/DSR or for those with significant health needs</a:t>
            </a:r>
          </a:p>
          <a:p>
            <a:pPr marL="457200" lvl="0" indent="-457200">
              <a:defRPr/>
            </a:pPr>
            <a:r>
              <a:rPr lang="en-GB" dirty="0">
                <a:solidFill>
                  <a:srgbClr val="7030A0"/>
                </a:solidFill>
              </a:rPr>
              <a:t>We aim to develop a framework which is meets the current and upcoming challenges while also developing long term sustainability solutions for people.    </a:t>
            </a:r>
          </a:p>
          <a:p>
            <a:endParaRPr lang="en-GB" dirty="0"/>
          </a:p>
        </p:txBody>
      </p:sp>
      <p:pic>
        <p:nvPicPr>
          <p:cNvPr id="4" name="Picture 3">
            <a:extLst>
              <a:ext uri="{FF2B5EF4-FFF2-40B4-BE49-F238E27FC236}">
                <a16:creationId xmlns:a16="http://schemas.microsoft.com/office/drawing/2014/main" id="{DB55C898-0BBA-7DF6-E6F5-1BDECE0CC66C}"/>
              </a:ext>
            </a:extLst>
          </p:cNvPr>
          <p:cNvPicPr>
            <a:picLocks noChangeAspect="1"/>
          </p:cNvPicPr>
          <p:nvPr/>
        </p:nvPicPr>
        <p:blipFill>
          <a:blip r:embed="rId2"/>
          <a:stretch>
            <a:fillRect/>
          </a:stretch>
        </p:blipFill>
        <p:spPr>
          <a:xfrm>
            <a:off x="10376308" y="361989"/>
            <a:ext cx="1457143" cy="638095"/>
          </a:xfrm>
          <a:prstGeom prst="rect">
            <a:avLst/>
          </a:prstGeom>
        </p:spPr>
      </p:pic>
    </p:spTree>
    <p:extLst>
      <p:ext uri="{BB962C8B-B14F-4D97-AF65-F5344CB8AC3E}">
        <p14:creationId xmlns:p14="http://schemas.microsoft.com/office/powerpoint/2010/main" val="3401202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6EFAA-9C33-3BD1-E2DC-C4B8E5B60CB1}"/>
              </a:ext>
            </a:extLst>
          </p:cNvPr>
          <p:cNvSpPr>
            <a:spLocks noGrp="1"/>
          </p:cNvSpPr>
          <p:nvPr>
            <p:ph type="title"/>
          </p:nvPr>
        </p:nvSpPr>
        <p:spPr/>
        <p:txBody>
          <a:bodyPr/>
          <a:lstStyle/>
          <a:p>
            <a:r>
              <a:rPr lang="en-GB" b="1" u="sng" dirty="0">
                <a:solidFill>
                  <a:srgbClr val="7030A0"/>
                </a:solidFill>
                <a:latin typeface="Arial" panose="020B0604020202020204" pitchFamily="34" charset="0"/>
                <a:cs typeface="Arial" panose="020B0604020202020204" pitchFamily="34" charset="0"/>
              </a:rPr>
              <a:t>Background &amp; Context</a:t>
            </a:r>
            <a:endParaRPr lang="en-GB" dirty="0">
              <a:solidFill>
                <a:srgbClr val="7030A0"/>
              </a:solidFill>
            </a:endParaRPr>
          </a:p>
        </p:txBody>
      </p:sp>
      <p:sp>
        <p:nvSpPr>
          <p:cNvPr id="3" name="Content Placeholder 2">
            <a:extLst>
              <a:ext uri="{FF2B5EF4-FFF2-40B4-BE49-F238E27FC236}">
                <a16:creationId xmlns:a16="http://schemas.microsoft.com/office/drawing/2014/main" id="{2913353F-6D75-0114-7557-460C4B160795}"/>
              </a:ext>
            </a:extLst>
          </p:cNvPr>
          <p:cNvSpPr>
            <a:spLocks noGrp="1"/>
          </p:cNvSpPr>
          <p:nvPr>
            <p:ph idx="1"/>
          </p:nvPr>
        </p:nvSpPr>
        <p:spPr/>
        <p:txBody>
          <a:bodyPr>
            <a:normAutofit fontScale="92500" lnSpcReduction="20000"/>
          </a:bodyPr>
          <a:lstStyle/>
          <a:p>
            <a:pPr marL="457200" indent="-457200"/>
            <a:r>
              <a:rPr lang="en-GB" dirty="0">
                <a:solidFill>
                  <a:srgbClr val="7030A0"/>
                </a:solidFill>
              </a:rPr>
              <a:t>Over the last few years, we have seen increasing numbers of people requiring high cost and complex packages of care</a:t>
            </a:r>
          </a:p>
          <a:p>
            <a:pPr marL="457200" indent="-457200"/>
            <a:r>
              <a:rPr lang="en-GB" dirty="0">
                <a:solidFill>
                  <a:srgbClr val="7030A0"/>
                </a:solidFill>
              </a:rPr>
              <a:t>This is partly a result of the increasing complexity of people being discharged into the community from hospital provision both the acute setting psychiatric setting as well as prison. </a:t>
            </a:r>
          </a:p>
          <a:p>
            <a:pPr marL="457200" indent="-457200"/>
            <a:r>
              <a:rPr lang="en-GB" dirty="0">
                <a:solidFill>
                  <a:srgbClr val="7030A0"/>
                </a:solidFill>
              </a:rPr>
              <a:t>We are also seeing more requirement for complex care provision when young people reach 18 </a:t>
            </a:r>
          </a:p>
          <a:p>
            <a:pPr marL="457200" indent="-457200"/>
            <a:r>
              <a:rPr lang="en-GB" dirty="0">
                <a:solidFill>
                  <a:srgbClr val="7030A0"/>
                </a:solidFill>
              </a:rPr>
              <a:t>The complexity of these people and the specialist skills needed to meet their needs means that providers are not able or willing to provide services within the existing contracts</a:t>
            </a:r>
          </a:p>
          <a:p>
            <a:pPr marL="457200" indent="-457200"/>
            <a:r>
              <a:rPr lang="en-GB" dirty="0">
                <a:solidFill>
                  <a:srgbClr val="7030A0"/>
                </a:solidFill>
              </a:rPr>
              <a:t>The lack of suitable accommodation from the Council’s own housing stock has resulted on an overreliance on the private sector </a:t>
            </a:r>
          </a:p>
          <a:p>
            <a:pPr marL="0" indent="0">
              <a:buNone/>
            </a:pPr>
            <a:endParaRPr lang="en-GB" dirty="0">
              <a:solidFill>
                <a:srgbClr val="7030A0"/>
              </a:solidFill>
            </a:endParaRPr>
          </a:p>
        </p:txBody>
      </p:sp>
      <p:pic>
        <p:nvPicPr>
          <p:cNvPr id="4" name="Picture 3">
            <a:extLst>
              <a:ext uri="{FF2B5EF4-FFF2-40B4-BE49-F238E27FC236}">
                <a16:creationId xmlns:a16="http://schemas.microsoft.com/office/drawing/2014/main" id="{E0E40D0C-991C-9584-EC15-C91035DF89DE}"/>
              </a:ext>
            </a:extLst>
          </p:cNvPr>
          <p:cNvPicPr>
            <a:picLocks noChangeAspect="1"/>
          </p:cNvPicPr>
          <p:nvPr/>
        </p:nvPicPr>
        <p:blipFill>
          <a:blip r:embed="rId2"/>
          <a:stretch>
            <a:fillRect/>
          </a:stretch>
        </p:blipFill>
        <p:spPr>
          <a:xfrm>
            <a:off x="10549028" y="230188"/>
            <a:ext cx="1457143" cy="638095"/>
          </a:xfrm>
          <a:prstGeom prst="rect">
            <a:avLst/>
          </a:prstGeom>
        </p:spPr>
      </p:pic>
    </p:spTree>
    <p:extLst>
      <p:ext uri="{BB962C8B-B14F-4D97-AF65-F5344CB8AC3E}">
        <p14:creationId xmlns:p14="http://schemas.microsoft.com/office/powerpoint/2010/main" val="3675316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457E4-BCA0-6F76-95B7-873445F0B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A363B-3CB2-FC0E-E483-621DA7BC0CA2}"/>
              </a:ext>
            </a:extLst>
          </p:cNvPr>
          <p:cNvSpPr>
            <a:spLocks noGrp="1"/>
          </p:cNvSpPr>
          <p:nvPr>
            <p:ph type="title"/>
          </p:nvPr>
        </p:nvSpPr>
        <p:spPr/>
        <p:txBody>
          <a:bodyPr/>
          <a:lstStyle/>
          <a:p>
            <a:r>
              <a:rPr lang="en-GB" b="1" u="sng" dirty="0">
                <a:solidFill>
                  <a:srgbClr val="7030A0"/>
                </a:solidFill>
                <a:latin typeface="Arial" panose="020B0604020202020204" pitchFamily="34" charset="0"/>
                <a:cs typeface="Arial" panose="020B0604020202020204" pitchFamily="34" charset="0"/>
              </a:rPr>
              <a:t>Identified Barriers and Issues</a:t>
            </a:r>
            <a:endParaRPr lang="en-GB" dirty="0">
              <a:solidFill>
                <a:srgbClr val="7030A0"/>
              </a:solidFill>
            </a:endParaRPr>
          </a:p>
        </p:txBody>
      </p:sp>
      <p:sp>
        <p:nvSpPr>
          <p:cNvPr id="3" name="Content Placeholder 2">
            <a:extLst>
              <a:ext uri="{FF2B5EF4-FFF2-40B4-BE49-F238E27FC236}">
                <a16:creationId xmlns:a16="http://schemas.microsoft.com/office/drawing/2014/main" id="{F3F8BAF5-20B7-1CF3-C47D-13DE4424B8C3}"/>
              </a:ext>
            </a:extLst>
          </p:cNvPr>
          <p:cNvSpPr>
            <a:spLocks noGrp="1"/>
          </p:cNvSpPr>
          <p:nvPr>
            <p:ph idx="1"/>
          </p:nvPr>
        </p:nvSpPr>
        <p:spPr>
          <a:xfrm>
            <a:off x="838200" y="1538868"/>
            <a:ext cx="10515600" cy="5088944"/>
          </a:xfrm>
        </p:spPr>
        <p:txBody>
          <a:bodyPr>
            <a:normAutofit fontScale="92500" lnSpcReduction="20000"/>
          </a:bodyPr>
          <a:lstStyle/>
          <a:p>
            <a:pPr>
              <a:defRPr/>
            </a:pPr>
            <a:r>
              <a:rPr lang="en-GB" b="1" dirty="0">
                <a:solidFill>
                  <a:srgbClr val="7030A0"/>
                </a:solidFill>
              </a:rPr>
              <a:t>Not enough Supply within the Markert  </a:t>
            </a:r>
          </a:p>
          <a:p>
            <a:pPr>
              <a:defRPr/>
            </a:pPr>
            <a:r>
              <a:rPr lang="en-GB" b="1" dirty="0">
                <a:solidFill>
                  <a:srgbClr val="7030A0"/>
                </a:solidFill>
              </a:rPr>
              <a:t>Not enough appropriate housing / environment </a:t>
            </a:r>
            <a:endParaRPr lang="en-GB" dirty="0">
              <a:solidFill>
                <a:srgbClr val="7030A0"/>
              </a:solidFill>
            </a:endParaRPr>
          </a:p>
          <a:p>
            <a:pPr>
              <a:defRPr/>
            </a:pPr>
            <a:r>
              <a:rPr lang="en-GB" b="1" dirty="0">
                <a:solidFill>
                  <a:srgbClr val="7030A0"/>
                </a:solidFill>
              </a:rPr>
              <a:t>Financial sustainability for all parties</a:t>
            </a:r>
            <a:endParaRPr lang="en-GB" dirty="0">
              <a:solidFill>
                <a:srgbClr val="7030A0"/>
              </a:solidFill>
            </a:endParaRPr>
          </a:p>
          <a:p>
            <a:pPr>
              <a:defRPr/>
            </a:pPr>
            <a:r>
              <a:rPr lang="en-GB" b="1" dirty="0">
                <a:solidFill>
                  <a:srgbClr val="7030A0"/>
                </a:solidFill>
              </a:rPr>
              <a:t>Development is sporadic and difficult  to keep up with demand</a:t>
            </a:r>
            <a:endParaRPr lang="en-GB" dirty="0">
              <a:solidFill>
                <a:srgbClr val="7030A0"/>
              </a:solidFill>
            </a:endParaRPr>
          </a:p>
          <a:p>
            <a:pPr>
              <a:defRPr/>
            </a:pPr>
            <a:r>
              <a:rPr lang="en-GB" b="1" dirty="0">
                <a:solidFill>
                  <a:srgbClr val="7030A0"/>
                </a:solidFill>
              </a:rPr>
              <a:t>Lack of Investment into specialist supported housing  </a:t>
            </a:r>
            <a:r>
              <a:rPr lang="en-GB" dirty="0">
                <a:solidFill>
                  <a:srgbClr val="7030A0"/>
                </a:solidFill>
              </a:rPr>
              <a:t>- Providers need to have assurances that they will be a return on their investment.</a:t>
            </a:r>
          </a:p>
          <a:p>
            <a:pPr>
              <a:defRPr/>
            </a:pPr>
            <a:r>
              <a:rPr lang="en-GB" b="1" dirty="0">
                <a:solidFill>
                  <a:srgbClr val="7030A0"/>
                </a:solidFill>
              </a:rPr>
              <a:t>Lack of complex respite</a:t>
            </a:r>
            <a:r>
              <a:rPr lang="en-GB" dirty="0">
                <a:solidFill>
                  <a:srgbClr val="7030A0"/>
                </a:solidFill>
              </a:rPr>
              <a:t> is causing an issue and family carer breakdown means the Authority are having to find full time care arrangements sooner than anticipated </a:t>
            </a:r>
          </a:p>
          <a:p>
            <a:pPr>
              <a:defRPr/>
            </a:pPr>
            <a:r>
              <a:rPr lang="en-GB" b="1" dirty="0">
                <a:solidFill>
                  <a:srgbClr val="7030A0"/>
                </a:solidFill>
              </a:rPr>
              <a:t>Lack of community crisis intervention </a:t>
            </a:r>
            <a:r>
              <a:rPr lang="en-GB" dirty="0">
                <a:solidFill>
                  <a:srgbClr val="7030A0"/>
                </a:solidFill>
              </a:rPr>
              <a:t>is causing more people to end up in inpatient setting – this goes against the new  proposed amendments of the Mental Health Act </a:t>
            </a:r>
          </a:p>
          <a:p>
            <a:pPr>
              <a:defRPr/>
            </a:pPr>
            <a:r>
              <a:rPr lang="en-GB" b="1" dirty="0">
                <a:solidFill>
                  <a:srgbClr val="7030A0"/>
                </a:solidFill>
              </a:rPr>
              <a:t>Good practice guidelines challenges economics of scale  </a:t>
            </a:r>
            <a:r>
              <a:rPr lang="en-GB" dirty="0">
                <a:solidFill>
                  <a:srgbClr val="7030A0"/>
                </a:solidFill>
              </a:rPr>
              <a:t>– Right Care, Right Support, Right Culture </a:t>
            </a:r>
            <a:endParaRPr lang="en-GB" kern="100" dirty="0">
              <a:solidFill>
                <a:srgbClr val="7030A0"/>
              </a:solidFill>
              <a:ea typeface="Aptos" panose="020B0004020202020204" pitchFamily="34" charset="0"/>
              <a:cs typeface="Times New Roman" panose="02020603050405020304" pitchFamily="18" charset="0"/>
            </a:endParaRPr>
          </a:p>
          <a:p>
            <a:pPr marL="0" indent="0">
              <a:buNone/>
            </a:pPr>
            <a:endParaRPr lang="en-GB" dirty="0">
              <a:solidFill>
                <a:srgbClr val="7030A0"/>
              </a:solidFill>
            </a:endParaRPr>
          </a:p>
        </p:txBody>
      </p:sp>
      <p:pic>
        <p:nvPicPr>
          <p:cNvPr id="4" name="Picture 3">
            <a:extLst>
              <a:ext uri="{FF2B5EF4-FFF2-40B4-BE49-F238E27FC236}">
                <a16:creationId xmlns:a16="http://schemas.microsoft.com/office/drawing/2014/main" id="{1E9C8C8D-F422-B1FD-E069-DCF2FF034E79}"/>
              </a:ext>
            </a:extLst>
          </p:cNvPr>
          <p:cNvPicPr>
            <a:picLocks noChangeAspect="1"/>
          </p:cNvPicPr>
          <p:nvPr/>
        </p:nvPicPr>
        <p:blipFill>
          <a:blip r:embed="rId2"/>
          <a:stretch>
            <a:fillRect/>
          </a:stretch>
        </p:blipFill>
        <p:spPr>
          <a:xfrm>
            <a:off x="10549028" y="230188"/>
            <a:ext cx="1457143" cy="638095"/>
          </a:xfrm>
          <a:prstGeom prst="rect">
            <a:avLst/>
          </a:prstGeom>
        </p:spPr>
      </p:pic>
    </p:spTree>
    <p:extLst>
      <p:ext uri="{BB962C8B-B14F-4D97-AF65-F5344CB8AC3E}">
        <p14:creationId xmlns:p14="http://schemas.microsoft.com/office/powerpoint/2010/main" val="3254700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88169-9CC7-BE66-956B-CA78E78B6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992B4E-D88D-C590-A778-16EBC3D791D5}"/>
              </a:ext>
            </a:extLst>
          </p:cNvPr>
          <p:cNvSpPr>
            <a:spLocks noGrp="1"/>
          </p:cNvSpPr>
          <p:nvPr>
            <p:ph type="title"/>
          </p:nvPr>
        </p:nvSpPr>
        <p:spPr/>
        <p:txBody>
          <a:bodyPr/>
          <a:lstStyle/>
          <a:p>
            <a:r>
              <a:rPr lang="en-GB" b="1" u="sng" dirty="0">
                <a:solidFill>
                  <a:srgbClr val="7030A0"/>
                </a:solidFill>
                <a:latin typeface="Arial" panose="020B0604020202020204" pitchFamily="34" charset="0"/>
                <a:cs typeface="Arial" panose="020B0604020202020204" pitchFamily="34" charset="0"/>
              </a:rPr>
              <a:t>What are we currently doing? </a:t>
            </a:r>
            <a:endParaRPr lang="en-GB" dirty="0">
              <a:solidFill>
                <a:srgbClr val="7030A0"/>
              </a:solidFill>
            </a:endParaRPr>
          </a:p>
        </p:txBody>
      </p:sp>
      <p:sp>
        <p:nvSpPr>
          <p:cNvPr id="3" name="Content Placeholder 2">
            <a:extLst>
              <a:ext uri="{FF2B5EF4-FFF2-40B4-BE49-F238E27FC236}">
                <a16:creationId xmlns:a16="http://schemas.microsoft.com/office/drawing/2014/main" id="{5519601A-5A67-9F72-4C59-21810688BBAA}"/>
              </a:ext>
            </a:extLst>
          </p:cNvPr>
          <p:cNvSpPr>
            <a:spLocks noGrp="1"/>
          </p:cNvSpPr>
          <p:nvPr>
            <p:ph idx="1"/>
          </p:nvPr>
        </p:nvSpPr>
        <p:spPr>
          <a:xfrm>
            <a:off x="838200" y="1538868"/>
            <a:ext cx="10515600" cy="5088944"/>
          </a:xfrm>
        </p:spPr>
        <p:txBody>
          <a:bodyPr>
            <a:normAutofit/>
          </a:bodyPr>
          <a:lstStyle/>
          <a:p>
            <a:pPr marL="457200" indent="-457200"/>
            <a:r>
              <a:rPr lang="en-GB" b="1" dirty="0">
                <a:solidFill>
                  <a:srgbClr val="7030A0"/>
                </a:solidFill>
              </a:rPr>
              <a:t>Complex Care tracker – </a:t>
            </a:r>
            <a:r>
              <a:rPr lang="en-GB" dirty="0">
                <a:solidFill>
                  <a:srgbClr val="7030A0"/>
                </a:solidFill>
              </a:rPr>
              <a:t>Managed by ASC Senior management</a:t>
            </a:r>
          </a:p>
          <a:p>
            <a:pPr marL="457200" indent="-457200"/>
            <a:r>
              <a:rPr lang="en-GB" b="1" dirty="0">
                <a:solidFill>
                  <a:srgbClr val="7030A0"/>
                </a:solidFill>
              </a:rPr>
              <a:t>Complex Transitions meeting and collaborative working between Children's and Adults Social care Team</a:t>
            </a:r>
            <a:endParaRPr lang="en-GB" dirty="0">
              <a:solidFill>
                <a:srgbClr val="7030A0"/>
              </a:solidFill>
            </a:endParaRPr>
          </a:p>
          <a:p>
            <a:pPr marL="457200" indent="-457200"/>
            <a:r>
              <a:rPr lang="en-GB" b="1" dirty="0">
                <a:solidFill>
                  <a:srgbClr val="7030A0"/>
                </a:solidFill>
              </a:rPr>
              <a:t>Market Development of supported living services in Hull</a:t>
            </a:r>
          </a:p>
          <a:p>
            <a:pPr marL="457200" indent="-457200"/>
            <a:r>
              <a:rPr lang="en-GB" b="1" dirty="0">
                <a:solidFill>
                  <a:srgbClr val="7030A0"/>
                </a:solidFill>
              </a:rPr>
              <a:t>Harbour Project – </a:t>
            </a:r>
            <a:r>
              <a:rPr lang="en-GB" dirty="0">
                <a:solidFill>
                  <a:srgbClr val="7030A0"/>
                </a:solidFill>
              </a:rPr>
              <a:t>using NHSE Capital grant</a:t>
            </a:r>
          </a:p>
          <a:p>
            <a:pPr marL="457200" indent="-457200"/>
            <a:r>
              <a:rPr lang="en-GB" b="1" dirty="0">
                <a:solidFill>
                  <a:srgbClr val="7030A0"/>
                </a:solidFill>
              </a:rPr>
              <a:t>Internal Housing group – </a:t>
            </a:r>
            <a:r>
              <a:rPr lang="en-GB" dirty="0">
                <a:solidFill>
                  <a:srgbClr val="7030A0"/>
                </a:solidFill>
              </a:rPr>
              <a:t>Explore the development of internal capital developments</a:t>
            </a:r>
          </a:p>
          <a:p>
            <a:pPr marL="457200" indent="-457200"/>
            <a:r>
              <a:rPr lang="en-GB" b="1" dirty="0">
                <a:solidFill>
                  <a:srgbClr val="7030A0"/>
                </a:solidFill>
              </a:rPr>
              <a:t>Residential Respite Project group  </a:t>
            </a:r>
            <a:r>
              <a:rPr lang="en-GB" dirty="0">
                <a:solidFill>
                  <a:srgbClr val="7030A0"/>
                </a:solidFill>
              </a:rPr>
              <a:t>- looking at all options not just building based options  i.e.. shared lives / family in-reach / short breaks</a:t>
            </a:r>
          </a:p>
          <a:p>
            <a:pPr marL="0" indent="0">
              <a:buNone/>
            </a:pPr>
            <a:endParaRPr lang="en-GB" dirty="0">
              <a:solidFill>
                <a:srgbClr val="7030A0"/>
              </a:solidFill>
            </a:endParaRPr>
          </a:p>
        </p:txBody>
      </p:sp>
      <p:pic>
        <p:nvPicPr>
          <p:cNvPr id="4" name="Picture 3">
            <a:extLst>
              <a:ext uri="{FF2B5EF4-FFF2-40B4-BE49-F238E27FC236}">
                <a16:creationId xmlns:a16="http://schemas.microsoft.com/office/drawing/2014/main" id="{7E76BAE3-7CBB-B6CB-3921-FC976B08BFCE}"/>
              </a:ext>
            </a:extLst>
          </p:cNvPr>
          <p:cNvPicPr>
            <a:picLocks noChangeAspect="1"/>
          </p:cNvPicPr>
          <p:nvPr/>
        </p:nvPicPr>
        <p:blipFill>
          <a:blip r:embed="rId2"/>
          <a:stretch>
            <a:fillRect/>
          </a:stretch>
        </p:blipFill>
        <p:spPr>
          <a:xfrm>
            <a:off x="10549028" y="230188"/>
            <a:ext cx="1457143" cy="638095"/>
          </a:xfrm>
          <a:prstGeom prst="rect">
            <a:avLst/>
          </a:prstGeom>
        </p:spPr>
      </p:pic>
    </p:spTree>
    <p:extLst>
      <p:ext uri="{BB962C8B-B14F-4D97-AF65-F5344CB8AC3E}">
        <p14:creationId xmlns:p14="http://schemas.microsoft.com/office/powerpoint/2010/main" val="2391267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2B7B-C98C-6D98-C953-8F9300652A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D8D49-1D3F-4ECB-035F-B981D3915B18}"/>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What do we want to achieve today and beyond?</a:t>
            </a:r>
            <a:endParaRPr lang="en-GB" dirty="0">
              <a:solidFill>
                <a:srgbClr val="7030A0"/>
              </a:solidFill>
            </a:endParaRPr>
          </a:p>
        </p:txBody>
      </p:sp>
      <p:sp>
        <p:nvSpPr>
          <p:cNvPr id="3" name="Content Placeholder 2">
            <a:extLst>
              <a:ext uri="{FF2B5EF4-FFF2-40B4-BE49-F238E27FC236}">
                <a16:creationId xmlns:a16="http://schemas.microsoft.com/office/drawing/2014/main" id="{3DAD33CE-4B61-CFF9-4867-0DD01B0FA517}"/>
              </a:ext>
            </a:extLst>
          </p:cNvPr>
          <p:cNvSpPr>
            <a:spLocks noGrp="1"/>
          </p:cNvSpPr>
          <p:nvPr>
            <p:ph idx="1"/>
          </p:nvPr>
        </p:nvSpPr>
        <p:spPr>
          <a:xfrm>
            <a:off x="838200" y="1825625"/>
            <a:ext cx="10700658" cy="4667250"/>
          </a:xfrm>
        </p:spPr>
        <p:txBody>
          <a:bodyPr>
            <a:normAutofit fontScale="92500" lnSpcReduction="20000"/>
          </a:bodyPr>
          <a:lstStyle/>
          <a:p>
            <a:r>
              <a:rPr lang="en-GB" sz="3600" dirty="0">
                <a:solidFill>
                  <a:srgbClr val="7030A0"/>
                </a:solidFill>
              </a:rPr>
              <a:t>Maintain highest standard quality of provision </a:t>
            </a:r>
          </a:p>
          <a:p>
            <a:r>
              <a:rPr lang="en-GB" sz="3600" dirty="0">
                <a:solidFill>
                  <a:srgbClr val="7030A0"/>
                </a:solidFill>
              </a:rPr>
              <a:t>Engage with suppliers – ensure compliance</a:t>
            </a:r>
          </a:p>
          <a:p>
            <a:r>
              <a:rPr lang="en-GB" sz="3600" dirty="0">
                <a:solidFill>
                  <a:srgbClr val="7030A0"/>
                </a:solidFill>
              </a:rPr>
              <a:t>Ensure Hull City Council are compliant with procurement legislation</a:t>
            </a:r>
          </a:p>
          <a:p>
            <a:r>
              <a:rPr lang="en-GB" sz="3600" dirty="0">
                <a:solidFill>
                  <a:srgbClr val="7030A0"/>
                </a:solidFill>
              </a:rPr>
              <a:t>Looking to work with Partners not Providers </a:t>
            </a:r>
          </a:p>
          <a:p>
            <a:r>
              <a:rPr lang="en-GB" sz="3600" dirty="0">
                <a:solidFill>
                  <a:srgbClr val="7030A0"/>
                </a:solidFill>
              </a:rPr>
              <a:t>Remove the need for spot purchasing in this area</a:t>
            </a:r>
          </a:p>
          <a:p>
            <a:r>
              <a:rPr lang="en-GB" sz="3600" dirty="0">
                <a:solidFill>
                  <a:srgbClr val="7030A0"/>
                </a:solidFill>
              </a:rPr>
              <a:t>Bring providers to the table and unlock investment in capital and infostructure</a:t>
            </a:r>
          </a:p>
          <a:p>
            <a:r>
              <a:rPr lang="en-GB" sz="3600" dirty="0">
                <a:solidFill>
                  <a:srgbClr val="7030A0"/>
                </a:solidFill>
              </a:rPr>
              <a:t>Create a sustainable and affordable  provision for both Hull City Council/ICB and providers</a:t>
            </a:r>
          </a:p>
          <a:p>
            <a:endParaRPr lang="en-GB" sz="4000" dirty="0">
              <a:solidFill>
                <a:srgbClr val="7030A0"/>
              </a:solidFill>
            </a:endParaRPr>
          </a:p>
          <a:p>
            <a:endParaRPr lang="en-GB" sz="3800" i="1" dirty="0">
              <a:solidFill>
                <a:srgbClr val="7030A0"/>
              </a:solidFill>
            </a:endParaRPr>
          </a:p>
          <a:p>
            <a:pPr marL="0" indent="0">
              <a:buNone/>
            </a:pPr>
            <a:endParaRPr lang="en-GB" dirty="0">
              <a:solidFill>
                <a:srgbClr val="7030A0"/>
              </a:solidFill>
            </a:endParaRPr>
          </a:p>
        </p:txBody>
      </p:sp>
      <p:pic>
        <p:nvPicPr>
          <p:cNvPr id="4" name="Picture 3">
            <a:extLst>
              <a:ext uri="{FF2B5EF4-FFF2-40B4-BE49-F238E27FC236}">
                <a16:creationId xmlns:a16="http://schemas.microsoft.com/office/drawing/2014/main" id="{B3FBA69D-780B-B455-00AC-13D7492A093B}"/>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2630061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7C8FF-8908-A685-1CCA-E5B5254671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36A613-9241-FA5A-21B7-F2A530725EFA}"/>
              </a:ext>
            </a:extLst>
          </p:cNvPr>
          <p:cNvSpPr>
            <a:spLocks noGrp="1"/>
          </p:cNvSpPr>
          <p:nvPr>
            <p:ph idx="1"/>
          </p:nvPr>
        </p:nvSpPr>
        <p:spPr>
          <a:xfrm>
            <a:off x="490654" y="468351"/>
            <a:ext cx="11396546" cy="6024524"/>
          </a:xfrm>
        </p:spPr>
        <p:txBody>
          <a:bodyPr>
            <a:noAutofit/>
          </a:bodyPr>
          <a:lstStyle/>
          <a:p>
            <a:r>
              <a:rPr lang="en-GB" sz="2400" dirty="0">
                <a:solidFill>
                  <a:srgbClr val="7030A0"/>
                </a:solidFill>
              </a:rPr>
              <a:t>Development of integrated complex care framework which brings Adult Servcies, Children’s, Housing , ICB and providers together to support the development of complex care and support provision in Hull</a:t>
            </a:r>
          </a:p>
          <a:p>
            <a:r>
              <a:rPr lang="en-GB" sz="2400" dirty="0">
                <a:solidFill>
                  <a:srgbClr val="7030A0"/>
                </a:solidFill>
              </a:rPr>
              <a:t>The Framework will have a selected number of providers – with opportunity to open to other providers during the lifetime of the contract on the Authority's discretion Maintain highest standard quality of provision </a:t>
            </a:r>
          </a:p>
          <a:p>
            <a:r>
              <a:rPr lang="en-GB" sz="2400" dirty="0">
                <a:solidFill>
                  <a:srgbClr val="7030A0"/>
                </a:solidFill>
              </a:rPr>
              <a:t>Multiple Lots (pathways) for different needs/provisions Opportunity to commission one or groups  of individuals at one time – economies of scale</a:t>
            </a:r>
          </a:p>
          <a:p>
            <a:r>
              <a:rPr lang="en-GB" sz="2400" dirty="0">
                <a:solidFill>
                  <a:srgbClr val="7030A0"/>
                </a:solidFill>
              </a:rPr>
              <a:t>Will work with specialist providers to ensure we can meet demand over the next 10 years </a:t>
            </a:r>
          </a:p>
          <a:p>
            <a:r>
              <a:rPr lang="en-GB" sz="2400" dirty="0">
                <a:solidFill>
                  <a:srgbClr val="7030A0"/>
                </a:solidFill>
              </a:rPr>
              <a:t>Explore opportunities for development of new services and reconfigure existing services</a:t>
            </a:r>
          </a:p>
          <a:p>
            <a:r>
              <a:rPr lang="en-GB" sz="2400" dirty="0">
                <a:solidFill>
                  <a:srgbClr val="7030A0"/>
                </a:solidFill>
              </a:rPr>
              <a:t>Capital Investment – mixture of Private, exploring HCC stock or joint funding bids</a:t>
            </a:r>
          </a:p>
          <a:p>
            <a:r>
              <a:rPr lang="en-GB" sz="2400" dirty="0">
                <a:solidFill>
                  <a:srgbClr val="7030A0"/>
                </a:solidFill>
              </a:rPr>
              <a:t>Opportunity to explore new technologies and AI innovation to improve people’s independence</a:t>
            </a:r>
          </a:p>
          <a:p>
            <a:r>
              <a:rPr lang="en-GB" sz="2400" dirty="0">
                <a:solidFill>
                  <a:srgbClr val="7030A0"/>
                </a:solidFill>
              </a:rPr>
              <a:t>Possibility to work with our neighbours in East Riding and wider ICB footprint. </a:t>
            </a:r>
          </a:p>
        </p:txBody>
      </p:sp>
    </p:spTree>
    <p:extLst>
      <p:ext uri="{BB962C8B-B14F-4D97-AF65-F5344CB8AC3E}">
        <p14:creationId xmlns:p14="http://schemas.microsoft.com/office/powerpoint/2010/main" val="2938188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A1D1-4B4C-5BFD-F0B7-C8E2401C5717}"/>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Complex Carer Framework </a:t>
            </a:r>
            <a:endParaRPr lang="en-GB" dirty="0">
              <a:solidFill>
                <a:srgbClr val="7030A0"/>
              </a:solidFill>
            </a:endParaRPr>
          </a:p>
        </p:txBody>
      </p:sp>
      <p:sp>
        <p:nvSpPr>
          <p:cNvPr id="3" name="Content Placeholder 2">
            <a:extLst>
              <a:ext uri="{FF2B5EF4-FFF2-40B4-BE49-F238E27FC236}">
                <a16:creationId xmlns:a16="http://schemas.microsoft.com/office/drawing/2014/main" id="{9CEEDA2B-643C-35D4-7F30-F67DB9795C7B}"/>
              </a:ext>
            </a:extLst>
          </p:cNvPr>
          <p:cNvSpPr>
            <a:spLocks noGrp="1"/>
          </p:cNvSpPr>
          <p:nvPr>
            <p:ph idx="1"/>
          </p:nvPr>
        </p:nvSpPr>
        <p:spPr>
          <a:xfrm>
            <a:off x="446315" y="1447800"/>
            <a:ext cx="11448096" cy="5183147"/>
          </a:xfrm>
        </p:spPr>
        <p:txBody>
          <a:bodyPr>
            <a:normAutofit fontScale="55000" lnSpcReduction="20000"/>
          </a:bodyPr>
          <a:lstStyle/>
          <a:p>
            <a:pPr algn="just"/>
            <a:r>
              <a:rPr lang="en-GB" sz="4000" dirty="0">
                <a:solidFill>
                  <a:srgbClr val="7030A0"/>
                </a:solidFill>
              </a:rPr>
              <a:t>The Complex Care Framework will work with a small number of specialist providers on each Pathway that can support people with complex healthcare and social care support needs</a:t>
            </a:r>
            <a:endParaRPr lang="en-GB" sz="4000" b="1" dirty="0">
              <a:solidFill>
                <a:srgbClr val="7030A0"/>
              </a:solidFill>
            </a:endParaRPr>
          </a:p>
          <a:p>
            <a:pPr marL="457200" indent="-457200" algn="just"/>
            <a:r>
              <a:rPr lang="en-GB" sz="4000" b="1" dirty="0">
                <a:solidFill>
                  <a:srgbClr val="7030A0"/>
                </a:solidFill>
              </a:rPr>
              <a:t>Pathway 1: Supported Living +</a:t>
            </a:r>
          </a:p>
          <a:p>
            <a:pPr marL="914400" lvl="1" indent="-457200" algn="just"/>
            <a:r>
              <a:rPr lang="en-GB" sz="4000" i="1" dirty="0">
                <a:solidFill>
                  <a:srgbClr val="7030A0"/>
                </a:solidFill>
              </a:rPr>
              <a:t>Provides complex based accommodation support within core and cluster model   and replaces the old TCP regional framework </a:t>
            </a:r>
          </a:p>
          <a:p>
            <a:pPr marL="457200" indent="-457200" algn="just"/>
            <a:r>
              <a:rPr lang="en-GB" sz="4000" b="1" dirty="0">
                <a:solidFill>
                  <a:srgbClr val="7030A0"/>
                </a:solidFill>
              </a:rPr>
              <a:t>Pathway 2: Complex Community Healthcare (16+) </a:t>
            </a:r>
          </a:p>
          <a:p>
            <a:pPr marL="914400" lvl="1" indent="-457200" algn="just"/>
            <a:r>
              <a:rPr lang="en-GB" sz="4000" i="1" dirty="0">
                <a:solidFill>
                  <a:srgbClr val="7030A0"/>
                </a:solidFill>
              </a:rPr>
              <a:t>Provides enhanced community-based support to individuals with high complex physical and cognitive support needs (usually have health contribution  via Continuing Healthcare) </a:t>
            </a:r>
          </a:p>
          <a:p>
            <a:pPr marL="457200" indent="-457200" algn="just"/>
            <a:r>
              <a:rPr lang="en-GB" sz="4000" b="1" dirty="0">
                <a:solidFill>
                  <a:srgbClr val="7030A0"/>
                </a:solidFill>
              </a:rPr>
              <a:t>Pathway 3: Transitions Support (16 to 24 ) Ofsted and CQC regulated servcies </a:t>
            </a:r>
            <a:endParaRPr lang="en-GB" sz="4000" dirty="0">
              <a:solidFill>
                <a:srgbClr val="7030A0"/>
              </a:solidFill>
            </a:endParaRPr>
          </a:p>
          <a:p>
            <a:pPr marL="914400" lvl="1" indent="-457200" algn="just"/>
            <a:r>
              <a:rPr lang="en-GB" sz="4000" i="1" dirty="0">
                <a:solidFill>
                  <a:srgbClr val="7030A0"/>
                </a:solidFill>
              </a:rPr>
              <a:t>Tier: 1:  Support to Independent Living - for young people to develop their independence skills so they can move onto independent living  _Likely to be supported living</a:t>
            </a:r>
          </a:p>
          <a:p>
            <a:pPr marL="914400" lvl="1" indent="-457200" algn="just"/>
            <a:r>
              <a:rPr lang="en-GB" sz="4000" i="1" dirty="0">
                <a:solidFill>
                  <a:srgbClr val="7030A0"/>
                </a:solidFill>
              </a:rPr>
              <a:t>Tier 2:  Complex  - For young people (16++) who require complex Care and accommodation  - consideration to be given to small residential units as well as Supported Living model.</a:t>
            </a:r>
            <a:endParaRPr lang="en-GB" sz="4000" dirty="0">
              <a:solidFill>
                <a:srgbClr val="7030A0"/>
              </a:solidFill>
            </a:endParaRPr>
          </a:p>
          <a:p>
            <a:pPr marL="457200" indent="-457200" algn="just"/>
            <a:r>
              <a:rPr lang="en-GB" sz="4000" b="1" dirty="0">
                <a:solidFill>
                  <a:srgbClr val="7030A0"/>
                </a:solidFill>
              </a:rPr>
              <a:t>Pathway 4:  Respite and Short Stay</a:t>
            </a:r>
          </a:p>
          <a:p>
            <a:pPr marL="914400" lvl="1" indent="-457200" algn="just"/>
            <a:r>
              <a:rPr lang="en-GB" sz="4000" i="1" dirty="0">
                <a:solidFill>
                  <a:srgbClr val="7030A0"/>
                </a:solidFill>
              </a:rPr>
              <a:t>Will provide complex Respite, step down and crisis intervention to keep families together and support dentation  under Mental health Act </a:t>
            </a:r>
          </a:p>
          <a:p>
            <a:pPr marL="914400" lvl="1" indent="-457200" algn="just"/>
            <a:r>
              <a:rPr lang="en-GB" sz="4000" i="1" dirty="0">
                <a:solidFill>
                  <a:srgbClr val="7030A0"/>
                </a:solidFill>
              </a:rPr>
              <a:t>Will need to be small complex residential settings  with robust environment </a:t>
            </a:r>
            <a:endParaRPr lang="en-GB" dirty="0">
              <a:solidFill>
                <a:srgbClr val="7030A0"/>
              </a:solidFill>
            </a:endParaRPr>
          </a:p>
        </p:txBody>
      </p:sp>
      <p:pic>
        <p:nvPicPr>
          <p:cNvPr id="4" name="Picture 3">
            <a:extLst>
              <a:ext uri="{FF2B5EF4-FFF2-40B4-BE49-F238E27FC236}">
                <a16:creationId xmlns:a16="http://schemas.microsoft.com/office/drawing/2014/main" id="{61062262-9B5F-7BBD-18D9-ADE19EBFBD4E}"/>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294971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AE9C-CEFD-87BE-2084-F8BDDAB4D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46C05-6F40-8744-B109-69758015AF07}"/>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Pathway 1  </a:t>
            </a:r>
            <a:endParaRPr lang="en-GB" dirty="0">
              <a:solidFill>
                <a:srgbClr val="7030A0"/>
              </a:solidFill>
            </a:endParaRPr>
          </a:p>
        </p:txBody>
      </p:sp>
      <p:sp>
        <p:nvSpPr>
          <p:cNvPr id="3" name="Content Placeholder 2">
            <a:extLst>
              <a:ext uri="{FF2B5EF4-FFF2-40B4-BE49-F238E27FC236}">
                <a16:creationId xmlns:a16="http://schemas.microsoft.com/office/drawing/2014/main" id="{29905865-0B6B-7862-FC33-C1C94575605F}"/>
              </a:ext>
            </a:extLst>
          </p:cNvPr>
          <p:cNvSpPr>
            <a:spLocks noGrp="1"/>
          </p:cNvSpPr>
          <p:nvPr>
            <p:ph idx="1"/>
          </p:nvPr>
        </p:nvSpPr>
        <p:spPr>
          <a:xfrm>
            <a:off x="297589" y="1447800"/>
            <a:ext cx="11208611" cy="5183147"/>
          </a:xfrm>
        </p:spPr>
        <p:txBody>
          <a:bodyPr>
            <a:noAutofit/>
          </a:bodyPr>
          <a:lstStyle/>
          <a:p>
            <a:pPr marL="457200" indent="-457200" algn="just"/>
            <a:r>
              <a:rPr lang="en-GB" dirty="0">
                <a:solidFill>
                  <a:srgbClr val="7030A0"/>
                </a:solidFill>
              </a:rPr>
              <a:t>Provides enhanced accommodation-based support for people with high complex needs (TCP / Continuing Healthcare)</a:t>
            </a:r>
          </a:p>
          <a:p>
            <a:pPr marL="457200" indent="-457200" algn="just"/>
            <a:r>
              <a:rPr lang="en-GB" dirty="0">
                <a:solidFill>
                  <a:srgbClr val="7030A0"/>
                </a:solidFill>
              </a:rPr>
              <a:t>Primary Support Need will be Learning Disability/Autism, Physical Health needs</a:t>
            </a:r>
          </a:p>
          <a:p>
            <a:pPr marL="457200" indent="-457200" algn="just"/>
            <a:r>
              <a:rPr lang="en-GB" dirty="0">
                <a:solidFill>
                  <a:srgbClr val="7030A0"/>
                </a:solidFill>
              </a:rPr>
              <a:t>Will support move from family home or discharge from inpatient and forensic settings</a:t>
            </a:r>
          </a:p>
          <a:p>
            <a:pPr marL="457200" indent="-457200" algn="just"/>
            <a:r>
              <a:rPr lang="en-GB" dirty="0">
                <a:solidFill>
                  <a:srgbClr val="7030A0"/>
                </a:solidFill>
              </a:rPr>
              <a:t>Will allow us to commission groups of people so providers can develop core and  Cluster models and reduce the need on overly restrictive packages in single service dwellings (dispersed properties should be last option and only in unique circumstances)</a:t>
            </a:r>
          </a:p>
          <a:p>
            <a:pPr marL="457200" indent="-457200" algn="just"/>
            <a:r>
              <a:rPr lang="en-GB" dirty="0">
                <a:solidFill>
                  <a:srgbClr val="7030A0"/>
                </a:solidFill>
              </a:rPr>
              <a:t>Affordability and sustainable for all </a:t>
            </a:r>
          </a:p>
        </p:txBody>
      </p:sp>
      <p:pic>
        <p:nvPicPr>
          <p:cNvPr id="4" name="Picture 3">
            <a:extLst>
              <a:ext uri="{FF2B5EF4-FFF2-40B4-BE49-F238E27FC236}">
                <a16:creationId xmlns:a16="http://schemas.microsoft.com/office/drawing/2014/main" id="{822E0F80-9E5C-2332-A76F-765F8A8FAF85}"/>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1181180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EECA7-E617-D758-DA2A-E22BF19E0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C3AA02-9A36-F9AB-42A6-556F9D7C08A7}"/>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Pathway 2 </a:t>
            </a:r>
            <a:endParaRPr lang="en-GB" dirty="0">
              <a:solidFill>
                <a:srgbClr val="7030A0"/>
              </a:solidFill>
            </a:endParaRPr>
          </a:p>
        </p:txBody>
      </p:sp>
      <p:sp>
        <p:nvSpPr>
          <p:cNvPr id="3" name="Content Placeholder 2">
            <a:extLst>
              <a:ext uri="{FF2B5EF4-FFF2-40B4-BE49-F238E27FC236}">
                <a16:creationId xmlns:a16="http://schemas.microsoft.com/office/drawing/2014/main" id="{B1CAB781-1B41-7A94-7C09-9DBCE84099CE}"/>
              </a:ext>
            </a:extLst>
          </p:cNvPr>
          <p:cNvSpPr>
            <a:spLocks noGrp="1"/>
          </p:cNvSpPr>
          <p:nvPr>
            <p:ph idx="1"/>
          </p:nvPr>
        </p:nvSpPr>
        <p:spPr>
          <a:xfrm>
            <a:off x="446315" y="1447800"/>
            <a:ext cx="11114314" cy="5183147"/>
          </a:xfrm>
        </p:spPr>
        <p:txBody>
          <a:bodyPr>
            <a:normAutofit fontScale="92500" lnSpcReduction="10000"/>
          </a:bodyPr>
          <a:lstStyle/>
          <a:p>
            <a:pPr marL="457200" indent="-457200" algn="just"/>
            <a:r>
              <a:rPr lang="en-GB" sz="3200" dirty="0">
                <a:solidFill>
                  <a:srgbClr val="7030A0"/>
                </a:solidFill>
              </a:rPr>
              <a:t>Provides enhanced community-based support to individuals with high complex physical , Mental and/or and cognitive support needs (will likely have health funded contribution  via Continuing Healthcare or s117)  </a:t>
            </a:r>
          </a:p>
          <a:p>
            <a:pPr marL="457200" indent="-457200" algn="just"/>
            <a:r>
              <a:rPr lang="en-GB" sz="3200" dirty="0">
                <a:solidFill>
                  <a:srgbClr val="7030A0"/>
                </a:solidFill>
              </a:rPr>
              <a:t>Would like to support long-term and short-term community packages </a:t>
            </a:r>
          </a:p>
          <a:p>
            <a:pPr marL="457200" indent="-457200" algn="just"/>
            <a:r>
              <a:rPr lang="en-GB" sz="3200" dirty="0">
                <a:solidFill>
                  <a:srgbClr val="7030A0"/>
                </a:solidFill>
              </a:rPr>
              <a:t>Opportunities to mobilise emergency packages both within the home or support existing providers as part of a wrap around service</a:t>
            </a:r>
          </a:p>
          <a:p>
            <a:pPr marL="457200" indent="-457200" algn="just"/>
            <a:r>
              <a:rPr lang="en-GB" sz="3200" dirty="0">
                <a:solidFill>
                  <a:srgbClr val="7030A0"/>
                </a:solidFill>
              </a:rPr>
              <a:t>Reduces sport purchased across the system </a:t>
            </a:r>
          </a:p>
          <a:p>
            <a:pPr marL="457200" indent="-457200" algn="just"/>
            <a:r>
              <a:rPr lang="en-GB" sz="3200" dirty="0">
                <a:solidFill>
                  <a:srgbClr val="7030A0"/>
                </a:solidFill>
              </a:rPr>
              <a:t>Opportunities for smaller packages to be commissioned through economics of scale</a:t>
            </a:r>
          </a:p>
          <a:p>
            <a:pPr marL="457200" indent="-457200" algn="just"/>
            <a:r>
              <a:rPr lang="en-GB" sz="3200" dirty="0">
                <a:solidFill>
                  <a:srgbClr val="7030A0"/>
                </a:solidFill>
              </a:rPr>
              <a:t>Would like to explore 16+ provision to support transition </a:t>
            </a:r>
          </a:p>
          <a:p>
            <a:pPr marL="457200" indent="-457200" algn="just"/>
            <a:endParaRPr lang="en-GB" sz="2400" dirty="0">
              <a:solidFill>
                <a:srgbClr val="7030A0"/>
              </a:solidFill>
            </a:endParaRPr>
          </a:p>
        </p:txBody>
      </p:sp>
      <p:pic>
        <p:nvPicPr>
          <p:cNvPr id="4" name="Picture 3">
            <a:extLst>
              <a:ext uri="{FF2B5EF4-FFF2-40B4-BE49-F238E27FC236}">
                <a16:creationId xmlns:a16="http://schemas.microsoft.com/office/drawing/2014/main" id="{087E2AC5-522A-3841-EFBF-79D757273497}"/>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40110625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C3E5-DA30-51C9-E012-540FD87AE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EC339-1276-013D-1172-83F85281EB4A}"/>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Pathway 3</a:t>
            </a:r>
            <a:endParaRPr lang="en-GB" dirty="0">
              <a:solidFill>
                <a:srgbClr val="7030A0"/>
              </a:solidFill>
            </a:endParaRPr>
          </a:p>
        </p:txBody>
      </p:sp>
      <p:sp>
        <p:nvSpPr>
          <p:cNvPr id="3" name="Content Placeholder 2">
            <a:extLst>
              <a:ext uri="{FF2B5EF4-FFF2-40B4-BE49-F238E27FC236}">
                <a16:creationId xmlns:a16="http://schemas.microsoft.com/office/drawing/2014/main" id="{ABB8C16F-44B2-CBFC-E7FF-F84C1C57D600}"/>
              </a:ext>
            </a:extLst>
          </p:cNvPr>
          <p:cNvSpPr>
            <a:spLocks noGrp="1"/>
          </p:cNvSpPr>
          <p:nvPr>
            <p:ph idx="1"/>
          </p:nvPr>
        </p:nvSpPr>
        <p:spPr>
          <a:xfrm>
            <a:off x="446315" y="1447800"/>
            <a:ext cx="11157856" cy="5183147"/>
          </a:xfrm>
        </p:spPr>
        <p:txBody>
          <a:bodyPr>
            <a:normAutofit/>
          </a:bodyPr>
          <a:lstStyle/>
          <a:p>
            <a:pPr marL="457200" indent="-457200" algn="just"/>
            <a:r>
              <a:rPr lang="en-GB" sz="2400" dirty="0">
                <a:solidFill>
                  <a:srgbClr val="7030A0"/>
                </a:solidFill>
              </a:rPr>
              <a:t>CQC and Ofsted registered providers to provide a range of transition accommodation based  servcies  to support independence into adulthood  (these could be a mixture of supported living or residential) </a:t>
            </a:r>
          </a:p>
          <a:p>
            <a:pPr marL="457200" indent="-457200" algn="just"/>
            <a:r>
              <a:rPr lang="en-GB" sz="2400" b="1" dirty="0">
                <a:solidFill>
                  <a:srgbClr val="7030A0"/>
                </a:solidFill>
              </a:rPr>
              <a:t>Tarif: 1: Support to Independent Living </a:t>
            </a:r>
          </a:p>
          <a:p>
            <a:pPr marL="914400" lvl="1" indent="-457200" algn="just"/>
            <a:r>
              <a:rPr lang="en-GB" sz="2000" dirty="0">
                <a:solidFill>
                  <a:srgbClr val="7030A0"/>
                </a:solidFill>
              </a:rPr>
              <a:t>For young people to develop their independence skills so they can move onto independent living </a:t>
            </a:r>
          </a:p>
          <a:p>
            <a:pPr marL="914400" lvl="1" indent="-457200" algn="just"/>
            <a:r>
              <a:rPr lang="en-GB" sz="2000" dirty="0">
                <a:solidFill>
                  <a:srgbClr val="7030A0"/>
                </a:solidFill>
              </a:rPr>
              <a:t>Low to Medium level Care/Support needs but maybe complex in other areas i.e. Mental Health, Forensic, Criminal Justice, Care Leavers</a:t>
            </a:r>
          </a:p>
          <a:p>
            <a:pPr marL="914400" lvl="1" indent="-457200" algn="just"/>
            <a:r>
              <a:rPr lang="en-GB" sz="2000" dirty="0">
                <a:solidFill>
                  <a:srgbClr val="7030A0"/>
                </a:solidFill>
              </a:rPr>
              <a:t>Support is naturing and provides guidance while allowing young people to mature into adulthood at their own pace</a:t>
            </a:r>
          </a:p>
          <a:p>
            <a:pPr marL="914400" lvl="1" indent="-457200" algn="just"/>
            <a:r>
              <a:rPr lang="en-GB" sz="2000" dirty="0">
                <a:solidFill>
                  <a:srgbClr val="7030A0"/>
                </a:solidFill>
              </a:rPr>
              <a:t>We want to create a culture where young people can aspire to be their best versions of themselves </a:t>
            </a:r>
          </a:p>
          <a:p>
            <a:pPr marL="457200" indent="-457200" algn="just"/>
            <a:r>
              <a:rPr lang="en-GB" sz="2400" b="1" dirty="0">
                <a:solidFill>
                  <a:srgbClr val="7030A0"/>
                </a:solidFill>
              </a:rPr>
              <a:t>Tarif 2: Complex </a:t>
            </a:r>
            <a:endParaRPr lang="en-GB" sz="2400" dirty="0">
              <a:solidFill>
                <a:srgbClr val="7030A0"/>
              </a:solidFill>
            </a:endParaRPr>
          </a:p>
          <a:p>
            <a:pPr marL="914400" lvl="1" indent="-457200" algn="just"/>
            <a:r>
              <a:rPr lang="en-GB" sz="2000" dirty="0">
                <a:solidFill>
                  <a:srgbClr val="7030A0"/>
                </a:solidFill>
              </a:rPr>
              <a:t>For people who require complex  care and accommodation and will always need a high level of support to help to live their life. </a:t>
            </a:r>
          </a:p>
          <a:p>
            <a:pPr marL="914400" lvl="1" indent="-457200" algn="just"/>
            <a:r>
              <a:rPr lang="en-GB" sz="2000" dirty="0">
                <a:solidFill>
                  <a:srgbClr val="7030A0"/>
                </a:solidFill>
              </a:rPr>
              <a:t>Refer to pathway 1 for type of support required </a:t>
            </a:r>
          </a:p>
          <a:p>
            <a:pPr marL="457200" indent="-457200" algn="just"/>
            <a:endParaRPr lang="en-GB" sz="2400" dirty="0">
              <a:solidFill>
                <a:srgbClr val="7030A0"/>
              </a:solidFill>
            </a:endParaRPr>
          </a:p>
        </p:txBody>
      </p:sp>
      <p:pic>
        <p:nvPicPr>
          <p:cNvPr id="4" name="Picture 3">
            <a:extLst>
              <a:ext uri="{FF2B5EF4-FFF2-40B4-BE49-F238E27FC236}">
                <a16:creationId xmlns:a16="http://schemas.microsoft.com/office/drawing/2014/main" id="{27E3266E-88FF-36E1-9E11-B0250C1E4491}"/>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3866036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F4B86-ACC2-1190-A5C9-C10A8473E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30F69-6E27-1234-72B0-AE6F5A2ADC9A}"/>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Pathway 4</a:t>
            </a:r>
            <a:endParaRPr lang="en-GB" dirty="0">
              <a:solidFill>
                <a:srgbClr val="7030A0"/>
              </a:solidFill>
            </a:endParaRPr>
          </a:p>
        </p:txBody>
      </p:sp>
      <p:sp>
        <p:nvSpPr>
          <p:cNvPr id="3" name="Content Placeholder 2">
            <a:extLst>
              <a:ext uri="{FF2B5EF4-FFF2-40B4-BE49-F238E27FC236}">
                <a16:creationId xmlns:a16="http://schemas.microsoft.com/office/drawing/2014/main" id="{B3465158-2BA6-72B5-F95A-D57C00E6F73B}"/>
              </a:ext>
            </a:extLst>
          </p:cNvPr>
          <p:cNvSpPr>
            <a:spLocks noGrp="1"/>
          </p:cNvSpPr>
          <p:nvPr>
            <p:ph idx="1"/>
          </p:nvPr>
        </p:nvSpPr>
        <p:spPr>
          <a:xfrm>
            <a:off x="446315" y="1447800"/>
            <a:ext cx="11157856" cy="5183147"/>
          </a:xfrm>
        </p:spPr>
        <p:txBody>
          <a:bodyPr>
            <a:normAutofit fontScale="92500" lnSpcReduction="10000"/>
          </a:bodyPr>
          <a:lstStyle/>
          <a:p>
            <a:pPr marL="457200" indent="-457200" algn="just"/>
            <a:r>
              <a:rPr lang="en-GB" sz="2400" dirty="0">
                <a:solidFill>
                  <a:srgbClr val="7030A0"/>
                </a:solidFill>
              </a:rPr>
              <a:t>The pathway aims to support people with complex care and support needs to remain in the family home.</a:t>
            </a:r>
          </a:p>
          <a:p>
            <a:pPr marL="457200" indent="-457200" algn="just"/>
            <a:r>
              <a:rPr lang="en-GB" sz="2400" dirty="0">
                <a:solidFill>
                  <a:srgbClr val="7030A0"/>
                </a:solidFill>
              </a:rPr>
              <a:t>The pathway will also support to address the issue around people with Learning Disabilities and/or Autistic people being inappropriately detained under the Mental Health Act (1983) </a:t>
            </a:r>
          </a:p>
          <a:p>
            <a:pPr marL="457200" indent="-457200" algn="just"/>
            <a:r>
              <a:rPr lang="en-GB" sz="2400" b="1" dirty="0">
                <a:solidFill>
                  <a:srgbClr val="7030A0"/>
                </a:solidFill>
              </a:rPr>
              <a:t>Respite:  </a:t>
            </a:r>
            <a:r>
              <a:rPr lang="en-GB" sz="2400" dirty="0">
                <a:solidFill>
                  <a:srgbClr val="7030A0"/>
                </a:solidFill>
              </a:rPr>
              <a:t>Support people with complex care needs to access regular complex care respite </a:t>
            </a:r>
          </a:p>
          <a:p>
            <a:pPr marL="457200" indent="-457200" algn="just"/>
            <a:r>
              <a:rPr lang="en-GB" sz="2400" b="1" dirty="0">
                <a:solidFill>
                  <a:srgbClr val="7030A0"/>
                </a:solidFill>
              </a:rPr>
              <a:t>Step Down: </a:t>
            </a:r>
            <a:r>
              <a:rPr lang="en-GB" sz="2400" dirty="0">
                <a:solidFill>
                  <a:srgbClr val="7030A0"/>
                </a:solidFill>
              </a:rPr>
              <a:t>opportunities for people with complex case need to step down from inpatient while we commission their long-term care and support (Pathway 1) </a:t>
            </a:r>
          </a:p>
          <a:p>
            <a:pPr marL="457200" indent="-457200" algn="just"/>
            <a:r>
              <a:rPr lang="en-GB" sz="2400" b="1" dirty="0">
                <a:solidFill>
                  <a:srgbClr val="7030A0"/>
                </a:solidFill>
              </a:rPr>
              <a:t>Criss Intervention: </a:t>
            </a:r>
            <a:r>
              <a:rPr lang="en-GB" sz="2400" dirty="0">
                <a:solidFill>
                  <a:srgbClr val="7030A0"/>
                </a:solidFill>
              </a:rPr>
              <a:t>To support people with complex care due to family or placement breakdown </a:t>
            </a:r>
          </a:p>
          <a:p>
            <a:pPr marL="457200" indent="-457200" algn="just"/>
            <a:r>
              <a:rPr lang="en-GB" sz="2400" dirty="0">
                <a:solidFill>
                  <a:srgbClr val="7030A0"/>
                </a:solidFill>
              </a:rPr>
              <a:t>For Respite and Crisis Intervention there will be consideration for block booking .</a:t>
            </a:r>
          </a:p>
          <a:p>
            <a:pPr marL="457200" indent="-457200" algn="just"/>
            <a:r>
              <a:rPr lang="en-GB" sz="2400" dirty="0">
                <a:solidFill>
                  <a:srgbClr val="7030A0"/>
                </a:solidFill>
              </a:rPr>
              <a:t>Can procure providers onto framework so they are primed for developing servcies and when we require as directed by the Local Authority  </a:t>
            </a:r>
          </a:p>
          <a:p>
            <a:pPr marL="457200" indent="-457200" algn="just"/>
            <a:r>
              <a:rPr lang="en-GB" sz="2400" dirty="0">
                <a:solidFill>
                  <a:srgbClr val="7030A0"/>
                </a:solidFill>
              </a:rPr>
              <a:t>These will likely need to be residential placements as tenancies become problematic for short term provision </a:t>
            </a:r>
          </a:p>
          <a:p>
            <a:pPr marL="457200" indent="-457200" algn="just"/>
            <a:endParaRPr lang="en-GB" sz="2400" dirty="0">
              <a:solidFill>
                <a:srgbClr val="7030A0"/>
              </a:solidFill>
            </a:endParaRPr>
          </a:p>
        </p:txBody>
      </p:sp>
      <p:pic>
        <p:nvPicPr>
          <p:cNvPr id="4" name="Picture 3">
            <a:extLst>
              <a:ext uri="{FF2B5EF4-FFF2-40B4-BE49-F238E27FC236}">
                <a16:creationId xmlns:a16="http://schemas.microsoft.com/office/drawing/2014/main" id="{DE1C79F5-F314-1A86-11F6-1AD029AC7CB5}"/>
              </a:ext>
            </a:extLst>
          </p:cNvPr>
          <p:cNvPicPr>
            <a:picLocks noChangeAspect="1"/>
          </p:cNvPicPr>
          <p:nvPr/>
        </p:nvPicPr>
        <p:blipFill>
          <a:blip r:embed="rId2"/>
          <a:stretch>
            <a:fillRect/>
          </a:stretch>
        </p:blipFill>
        <p:spPr>
          <a:xfrm>
            <a:off x="10437268" y="5992852"/>
            <a:ext cx="1457143" cy="638095"/>
          </a:xfrm>
          <a:prstGeom prst="rect">
            <a:avLst/>
          </a:prstGeom>
        </p:spPr>
      </p:pic>
    </p:spTree>
    <p:extLst>
      <p:ext uri="{BB962C8B-B14F-4D97-AF65-F5344CB8AC3E}">
        <p14:creationId xmlns:p14="http://schemas.microsoft.com/office/powerpoint/2010/main" val="2986178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6A040-5636-F476-EB04-C593BA3B08BF}"/>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Additional Information </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5C61451-E5FC-8333-9E9F-B9A4283008AA}"/>
              </a:ext>
            </a:extLst>
          </p:cNvPr>
          <p:cNvSpPr>
            <a:spLocks noGrp="1"/>
          </p:cNvSpPr>
          <p:nvPr>
            <p:ph idx="1"/>
          </p:nvPr>
        </p:nvSpPr>
        <p:spPr>
          <a:xfrm>
            <a:off x="838200" y="1534886"/>
            <a:ext cx="10515600" cy="4957989"/>
          </a:xfrm>
        </p:spPr>
        <p:txBody>
          <a:bodyPr>
            <a:normAutofit lnSpcReduction="10000"/>
          </a:bodyPr>
          <a:lstStyle/>
          <a:p>
            <a:r>
              <a:rPr lang="en-GB" dirty="0">
                <a:solidFill>
                  <a:srgbClr val="7030A0"/>
                </a:solidFill>
              </a:rPr>
              <a:t>Each Pathway will have a maximum number of providers for ‘Call off,’ to avoid oversaturation within the market</a:t>
            </a:r>
          </a:p>
          <a:p>
            <a:r>
              <a:rPr lang="en-GB" dirty="0">
                <a:solidFill>
                  <a:srgbClr val="7030A0"/>
                </a:solidFill>
              </a:rPr>
              <a:t>Providers will need to demonstrate their passion, commitment expertise withn the complex care sector</a:t>
            </a:r>
          </a:p>
          <a:p>
            <a:r>
              <a:rPr lang="en-GB" dirty="0">
                <a:solidFill>
                  <a:srgbClr val="7030A0"/>
                </a:solidFill>
              </a:rPr>
              <a:t>This will include a commitment to provide enhanced wages, training and an infrastructure which support the delivery of complex care </a:t>
            </a:r>
          </a:p>
          <a:p>
            <a:r>
              <a:rPr lang="en-GB" dirty="0">
                <a:solidFill>
                  <a:srgbClr val="7030A0"/>
                </a:solidFill>
              </a:rPr>
              <a:t>Priority will be given to providers who can demonstrate the ability to be innovative and reduce the overall need on direct staff delivery such as the use of environment, Assistive Technology and AI.</a:t>
            </a:r>
          </a:p>
          <a:p>
            <a:r>
              <a:rPr lang="en-GB" dirty="0">
                <a:solidFill>
                  <a:srgbClr val="7030A0"/>
                </a:solidFill>
              </a:rPr>
              <a:t>Providers, will be encouraged to work in partnership to support the overall aims and objectives of the Complex Care service  - examples could include, sharing of training, resources, staff support .  </a:t>
            </a:r>
          </a:p>
          <a:p>
            <a:endParaRPr lang="en-GB" dirty="0">
              <a:solidFill>
                <a:srgbClr val="7030A0"/>
              </a:solidFill>
            </a:endParaRPr>
          </a:p>
        </p:txBody>
      </p:sp>
      <p:pic>
        <p:nvPicPr>
          <p:cNvPr id="4" name="Picture 3">
            <a:extLst>
              <a:ext uri="{FF2B5EF4-FFF2-40B4-BE49-F238E27FC236}">
                <a16:creationId xmlns:a16="http://schemas.microsoft.com/office/drawing/2014/main" id="{591884E4-DE97-3D79-21BE-DF0C96651B95}"/>
              </a:ext>
            </a:extLst>
          </p:cNvPr>
          <p:cNvPicPr>
            <a:picLocks noChangeAspect="1"/>
          </p:cNvPicPr>
          <p:nvPr/>
        </p:nvPicPr>
        <p:blipFill>
          <a:blip r:embed="rId2"/>
          <a:stretch>
            <a:fillRect/>
          </a:stretch>
        </p:blipFill>
        <p:spPr>
          <a:xfrm>
            <a:off x="10295028" y="365125"/>
            <a:ext cx="1457143" cy="638095"/>
          </a:xfrm>
          <a:prstGeom prst="rect">
            <a:avLst/>
          </a:prstGeom>
        </p:spPr>
      </p:pic>
    </p:spTree>
    <p:extLst>
      <p:ext uri="{BB962C8B-B14F-4D97-AF65-F5344CB8AC3E}">
        <p14:creationId xmlns:p14="http://schemas.microsoft.com/office/powerpoint/2010/main" val="102471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56BC0-8C68-E479-5165-352626DA4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E2856-ADAF-CB23-9712-05B55BBD9286}"/>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Pricing </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0FEE120-41D0-B9FA-31CE-69B3BFFE8467}"/>
              </a:ext>
            </a:extLst>
          </p:cNvPr>
          <p:cNvSpPr>
            <a:spLocks noGrp="1"/>
          </p:cNvSpPr>
          <p:nvPr>
            <p:ph idx="1"/>
          </p:nvPr>
        </p:nvSpPr>
        <p:spPr>
          <a:xfrm>
            <a:off x="522513" y="1502229"/>
            <a:ext cx="11229657" cy="4990646"/>
          </a:xfrm>
        </p:spPr>
        <p:txBody>
          <a:bodyPr>
            <a:normAutofit lnSpcReduction="10000"/>
          </a:bodyPr>
          <a:lstStyle/>
          <a:p>
            <a:r>
              <a:rPr lang="en-GB" dirty="0">
                <a:solidFill>
                  <a:srgbClr val="7030A0"/>
                </a:solidFill>
              </a:rPr>
              <a:t>Pricing schedule is still to be finalised but likely to vary from each pathway to represent the specific servcies </a:t>
            </a:r>
          </a:p>
          <a:p>
            <a:r>
              <a:rPr lang="en-GB" dirty="0">
                <a:solidFill>
                  <a:srgbClr val="7030A0"/>
                </a:solidFill>
              </a:rPr>
              <a:t>The Pricing Schedule will reflect providers commitment to provide enhanced payments to staff and level of enhanced expert training they will receive alongside a robust support infostructure for high quality delivery  of complex care </a:t>
            </a:r>
          </a:p>
          <a:p>
            <a:r>
              <a:rPr lang="en-GB" dirty="0">
                <a:solidFill>
                  <a:srgbClr val="7030A0"/>
                </a:solidFill>
              </a:rPr>
              <a:t>However, Providers need to demonstrate Value for Money which includes:</a:t>
            </a:r>
          </a:p>
          <a:p>
            <a:pPr lvl="1"/>
            <a:r>
              <a:rPr lang="en-GB" dirty="0">
                <a:solidFill>
                  <a:srgbClr val="7030A0"/>
                </a:solidFill>
              </a:rPr>
              <a:t>Dynamic Pricing for packages for duration or multiple staffing of packages/placements e.g. - hourly compared to half day compared full day  compared to weekly fee and/or cost of one member of staff compared to 2 or 3 members of staff </a:t>
            </a:r>
          </a:p>
          <a:p>
            <a:pPr lvl="1"/>
            <a:r>
              <a:rPr lang="en-GB" dirty="0">
                <a:solidFill>
                  <a:srgbClr val="7030A0"/>
                </a:solidFill>
              </a:rPr>
              <a:t>Use of Assistive Technology and Artificial Intelligence to reduce one to one </a:t>
            </a:r>
          </a:p>
          <a:p>
            <a:pPr lvl="1"/>
            <a:r>
              <a:rPr lang="en-GB" dirty="0">
                <a:solidFill>
                  <a:srgbClr val="7030A0"/>
                </a:solidFill>
              </a:rPr>
              <a:t>Providers working together to reduce their costs i.e. training ,recruitment costs etc</a:t>
            </a:r>
          </a:p>
        </p:txBody>
      </p:sp>
      <p:pic>
        <p:nvPicPr>
          <p:cNvPr id="4" name="Picture 3">
            <a:extLst>
              <a:ext uri="{FF2B5EF4-FFF2-40B4-BE49-F238E27FC236}">
                <a16:creationId xmlns:a16="http://schemas.microsoft.com/office/drawing/2014/main" id="{8E6DAFB5-AB99-3B37-CD04-B2B2B28B43B9}"/>
              </a:ext>
            </a:extLst>
          </p:cNvPr>
          <p:cNvPicPr>
            <a:picLocks noChangeAspect="1"/>
          </p:cNvPicPr>
          <p:nvPr/>
        </p:nvPicPr>
        <p:blipFill>
          <a:blip r:embed="rId2"/>
          <a:stretch>
            <a:fillRect/>
          </a:stretch>
        </p:blipFill>
        <p:spPr>
          <a:xfrm>
            <a:off x="10295028" y="365125"/>
            <a:ext cx="1457143" cy="638095"/>
          </a:xfrm>
          <a:prstGeom prst="rect">
            <a:avLst/>
          </a:prstGeom>
        </p:spPr>
      </p:pic>
    </p:spTree>
    <p:extLst>
      <p:ext uri="{BB962C8B-B14F-4D97-AF65-F5344CB8AC3E}">
        <p14:creationId xmlns:p14="http://schemas.microsoft.com/office/powerpoint/2010/main" val="1588468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613F-3C95-AA28-0676-5A8D3A479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C9599-D35D-08D8-4BD8-23BAE575A2FB}"/>
              </a:ext>
            </a:extLst>
          </p:cNvPr>
          <p:cNvSpPr>
            <a:spLocks noGrp="1"/>
          </p:cNvSpPr>
          <p:nvPr>
            <p:ph type="title"/>
          </p:nvPr>
        </p:nvSpPr>
        <p:spPr/>
        <p:txBody>
          <a:bodyPr/>
          <a:lstStyle/>
          <a:p>
            <a:pPr algn="ctr"/>
            <a:r>
              <a:rPr lang="en-GB" b="1" u="sng" dirty="0">
                <a:solidFill>
                  <a:srgbClr val="7030A0"/>
                </a:solidFill>
                <a:latin typeface="Arial" panose="020B0604020202020204" pitchFamily="34" charset="0"/>
                <a:cs typeface="Arial" panose="020B0604020202020204" pitchFamily="34" charset="0"/>
              </a:rPr>
              <a:t>Consultation</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A73B588-C732-83AF-967C-37609B00DEFC}"/>
              </a:ext>
            </a:extLst>
          </p:cNvPr>
          <p:cNvSpPr>
            <a:spLocks noGrp="1"/>
          </p:cNvSpPr>
          <p:nvPr>
            <p:ph idx="1"/>
          </p:nvPr>
        </p:nvSpPr>
        <p:spPr/>
        <p:txBody>
          <a:bodyPr>
            <a:normAutofit lnSpcReduction="10000"/>
          </a:bodyPr>
          <a:lstStyle/>
          <a:p>
            <a:r>
              <a:rPr lang="en-GB" dirty="0">
                <a:solidFill>
                  <a:srgbClr val="7030A0"/>
                </a:solidFill>
              </a:rPr>
              <a:t>Experience of providing similar services </a:t>
            </a:r>
          </a:p>
          <a:p>
            <a:r>
              <a:rPr lang="en-GB" dirty="0">
                <a:solidFill>
                  <a:srgbClr val="7030A0"/>
                </a:solidFill>
              </a:rPr>
              <a:t>Are you currently providing services similar to the current authority services to any public authority or private sector customer? If so, please describe the key features of those contracts, including: </a:t>
            </a:r>
          </a:p>
          <a:p>
            <a:pPr lvl="1"/>
            <a:r>
              <a:rPr lang="en-GB" dirty="0">
                <a:solidFill>
                  <a:srgbClr val="7030A0"/>
                </a:solidFill>
              </a:rPr>
              <a:t>The contract duration and value. </a:t>
            </a:r>
          </a:p>
          <a:p>
            <a:pPr lvl="1"/>
            <a:r>
              <a:rPr lang="en-GB" dirty="0">
                <a:solidFill>
                  <a:srgbClr val="7030A0"/>
                </a:solidFill>
              </a:rPr>
              <a:t>Whether any transformation of the services was required and, if so, the nature of the transformation and the timescale for implementation. </a:t>
            </a:r>
          </a:p>
          <a:p>
            <a:pPr lvl="1"/>
            <a:r>
              <a:rPr lang="en-GB" dirty="0">
                <a:solidFill>
                  <a:srgbClr val="7030A0"/>
                </a:solidFill>
              </a:rPr>
              <a:t>What approach are your other areas taking to sourcing these sorts of services? </a:t>
            </a:r>
          </a:p>
          <a:p>
            <a:pPr lvl="1"/>
            <a:r>
              <a:rPr lang="en-GB" dirty="0">
                <a:solidFill>
                  <a:srgbClr val="7030A0"/>
                </a:solidFill>
              </a:rPr>
              <a:t>What, in your view, are the strengths and weaknesses of this approach </a:t>
            </a:r>
          </a:p>
          <a:p>
            <a:pPr lvl="1"/>
            <a:r>
              <a:rPr lang="en-GB" dirty="0">
                <a:solidFill>
                  <a:srgbClr val="7030A0"/>
                </a:solidFill>
              </a:rPr>
              <a:t>What issues arose on transition or transformation of those services, and how were they addressed?  </a:t>
            </a:r>
          </a:p>
          <a:p>
            <a:endParaRPr lang="en-GB" dirty="0">
              <a:solidFill>
                <a:srgbClr val="7030A0"/>
              </a:solidFill>
            </a:endParaRPr>
          </a:p>
          <a:p>
            <a:endParaRPr lang="en-GB" dirty="0"/>
          </a:p>
        </p:txBody>
      </p:sp>
      <p:pic>
        <p:nvPicPr>
          <p:cNvPr id="4" name="Picture 3">
            <a:extLst>
              <a:ext uri="{FF2B5EF4-FFF2-40B4-BE49-F238E27FC236}">
                <a16:creationId xmlns:a16="http://schemas.microsoft.com/office/drawing/2014/main" id="{7CCC4C6F-CBB4-08A6-C2D2-5A51EDFF88DC}"/>
              </a:ext>
            </a:extLst>
          </p:cNvPr>
          <p:cNvPicPr>
            <a:picLocks noChangeAspect="1"/>
          </p:cNvPicPr>
          <p:nvPr/>
        </p:nvPicPr>
        <p:blipFill>
          <a:blip r:embed="rId2"/>
          <a:stretch>
            <a:fillRect/>
          </a:stretch>
        </p:blipFill>
        <p:spPr>
          <a:xfrm>
            <a:off x="10295028" y="365125"/>
            <a:ext cx="1457143" cy="638095"/>
          </a:xfrm>
          <a:prstGeom prst="rect">
            <a:avLst/>
          </a:prstGeom>
        </p:spPr>
      </p:pic>
    </p:spTree>
    <p:extLst>
      <p:ext uri="{BB962C8B-B14F-4D97-AF65-F5344CB8AC3E}">
        <p14:creationId xmlns:p14="http://schemas.microsoft.com/office/powerpoint/2010/main" val="13194757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C1EE-6D92-AED9-2A0D-D943DA2373DF}"/>
              </a:ext>
            </a:extLst>
          </p:cNvPr>
          <p:cNvSpPr>
            <a:spLocks noGrp="1"/>
          </p:cNvSpPr>
          <p:nvPr>
            <p:ph type="title"/>
          </p:nvPr>
        </p:nvSpPr>
        <p:spPr>
          <a:xfrm>
            <a:off x="876693" y="741391"/>
            <a:ext cx="3455821" cy="1616203"/>
          </a:xfrm>
        </p:spPr>
        <p:txBody>
          <a:bodyPr anchor="b">
            <a:normAutofit/>
          </a:bodyPr>
          <a:lstStyle/>
          <a:p>
            <a:r>
              <a:rPr lang="en-GB" sz="3200" b="1" u="sng" dirty="0">
                <a:solidFill>
                  <a:srgbClr val="7030A0"/>
                </a:solidFill>
                <a:latin typeface="Arial" panose="020B0604020202020204" pitchFamily="34" charset="0"/>
                <a:cs typeface="Arial" panose="020B0604020202020204" pitchFamily="34" charset="0"/>
              </a:rPr>
              <a:t>Key Messages to leave you with….</a:t>
            </a:r>
            <a:endParaRPr lang="en-GB" sz="3200" dirty="0">
              <a:solidFill>
                <a:srgbClr val="7030A0"/>
              </a:solidFill>
            </a:endParaRPr>
          </a:p>
        </p:txBody>
      </p:sp>
      <p:sp>
        <p:nvSpPr>
          <p:cNvPr id="3" name="Content Placeholder 2">
            <a:extLst>
              <a:ext uri="{FF2B5EF4-FFF2-40B4-BE49-F238E27FC236}">
                <a16:creationId xmlns:a16="http://schemas.microsoft.com/office/drawing/2014/main" id="{27DB725A-0BF0-FAF4-DCA1-DF54A552FBAE}"/>
              </a:ext>
            </a:extLst>
          </p:cNvPr>
          <p:cNvSpPr>
            <a:spLocks noGrp="1"/>
          </p:cNvSpPr>
          <p:nvPr>
            <p:ph idx="1"/>
          </p:nvPr>
        </p:nvSpPr>
        <p:spPr>
          <a:xfrm>
            <a:off x="876693" y="2533476"/>
            <a:ext cx="3455821" cy="3447832"/>
          </a:xfrm>
        </p:spPr>
        <p:txBody>
          <a:bodyPr anchor="t">
            <a:normAutofit/>
          </a:bodyPr>
          <a:lstStyle/>
          <a:p>
            <a:r>
              <a:rPr lang="en-GB" sz="2000" dirty="0">
                <a:solidFill>
                  <a:srgbClr val="7030A0"/>
                </a:solidFill>
              </a:rPr>
              <a:t>Complex Care Support</a:t>
            </a:r>
          </a:p>
          <a:p>
            <a:r>
              <a:rPr lang="en-GB" sz="2000" dirty="0">
                <a:solidFill>
                  <a:srgbClr val="7030A0"/>
                </a:solidFill>
              </a:rPr>
              <a:t>Building on what is already in place within Hull</a:t>
            </a:r>
          </a:p>
          <a:p>
            <a:r>
              <a:rPr lang="en-GB" sz="2000" dirty="0">
                <a:solidFill>
                  <a:srgbClr val="7030A0"/>
                </a:solidFill>
              </a:rPr>
              <a:t>We want to work with partners committed and motivated to work with us to develop the best programme we can……</a:t>
            </a:r>
          </a:p>
          <a:p>
            <a:r>
              <a:rPr lang="en-GB" sz="2000" dirty="0">
                <a:solidFill>
                  <a:srgbClr val="7030A0"/>
                </a:solidFill>
              </a:rPr>
              <a:t>More than a contractual relationship</a:t>
            </a:r>
          </a:p>
        </p:txBody>
      </p:sp>
      <p:pic>
        <p:nvPicPr>
          <p:cNvPr id="7" name="Picture 6" descr="Wall covered in sticky notes">
            <a:extLst>
              <a:ext uri="{FF2B5EF4-FFF2-40B4-BE49-F238E27FC236}">
                <a16:creationId xmlns:a16="http://schemas.microsoft.com/office/drawing/2014/main" id="{AEB22CEA-A4C6-4FEC-BAA9-7706789D791E}"/>
              </a:ext>
            </a:extLst>
          </p:cNvPr>
          <p:cNvPicPr>
            <a:picLocks noChangeAspect="1"/>
          </p:cNvPicPr>
          <p:nvPr/>
        </p:nvPicPr>
        <p:blipFill>
          <a:blip r:embed="rId2">
            <a:extLst>
              <a:ext uri="{28A0092B-C50C-407E-A947-70E740481C1C}">
                <a14:useLocalDpi xmlns:a14="http://schemas.microsoft.com/office/drawing/2010/main" val="0"/>
              </a:ext>
            </a:extLst>
          </a:blip>
          <a:srcRect l="17725" r="13117" b="-1"/>
          <a:stretch>
            <a:fillRect/>
          </a:stretch>
        </p:blipFill>
        <p:spPr>
          <a:xfrm>
            <a:off x="5086726" y="10"/>
            <a:ext cx="7105273" cy="6857990"/>
          </a:xfrm>
          <a:prstGeom prst="rect">
            <a:avLst/>
          </a:prstGeom>
        </p:spPr>
      </p:pic>
      <p:pic>
        <p:nvPicPr>
          <p:cNvPr id="4" name="Picture 3">
            <a:extLst>
              <a:ext uri="{FF2B5EF4-FFF2-40B4-BE49-F238E27FC236}">
                <a16:creationId xmlns:a16="http://schemas.microsoft.com/office/drawing/2014/main" id="{650EEDA5-1AEB-AAFF-50FD-9E703F6825F0}"/>
              </a:ext>
            </a:extLst>
          </p:cNvPr>
          <p:cNvPicPr>
            <a:picLocks noChangeAspect="1"/>
          </p:cNvPicPr>
          <p:nvPr/>
        </p:nvPicPr>
        <p:blipFill>
          <a:blip r:embed="rId3"/>
          <a:stretch>
            <a:fillRect/>
          </a:stretch>
        </p:blipFill>
        <p:spPr>
          <a:xfrm>
            <a:off x="10431041" y="230188"/>
            <a:ext cx="1457143" cy="638095"/>
          </a:xfrm>
          <a:prstGeom prst="rect">
            <a:avLst/>
          </a:prstGeom>
        </p:spPr>
      </p:pic>
    </p:spTree>
    <p:extLst>
      <p:ext uri="{BB962C8B-B14F-4D97-AF65-F5344CB8AC3E}">
        <p14:creationId xmlns:p14="http://schemas.microsoft.com/office/powerpoint/2010/main" val="17223166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AB142-23C4-818B-4BCC-3108AB623071}"/>
              </a:ext>
            </a:extLst>
          </p:cNvPr>
          <p:cNvSpPr>
            <a:spLocks noGrp="1"/>
          </p:cNvSpPr>
          <p:nvPr>
            <p:ph type="title"/>
          </p:nvPr>
        </p:nvSpPr>
        <p:spPr>
          <a:xfrm>
            <a:off x="876693" y="741391"/>
            <a:ext cx="4355265" cy="1616203"/>
          </a:xfrm>
        </p:spPr>
        <p:txBody>
          <a:bodyPr anchor="b">
            <a:normAutofit/>
          </a:bodyPr>
          <a:lstStyle/>
          <a:p>
            <a:r>
              <a:rPr lang="en-GB" sz="3200" b="1" u="sng" dirty="0">
                <a:solidFill>
                  <a:srgbClr val="7030A0"/>
                </a:solidFill>
                <a:latin typeface="Arial" panose="020B0604020202020204" pitchFamily="34" charset="0"/>
                <a:cs typeface="Arial" panose="020B0604020202020204" pitchFamily="34" charset="0"/>
              </a:rPr>
              <a:t>The Procurement Process</a:t>
            </a:r>
            <a:endParaRPr lang="en-GB" sz="3200" dirty="0">
              <a:solidFill>
                <a:srgbClr val="7030A0"/>
              </a:solidFill>
            </a:endParaRPr>
          </a:p>
        </p:txBody>
      </p:sp>
      <p:sp>
        <p:nvSpPr>
          <p:cNvPr id="3" name="Content Placeholder 2">
            <a:extLst>
              <a:ext uri="{FF2B5EF4-FFF2-40B4-BE49-F238E27FC236}">
                <a16:creationId xmlns:a16="http://schemas.microsoft.com/office/drawing/2014/main" id="{1E4D0976-4AD0-530F-E77A-B6AEDC05D80E}"/>
              </a:ext>
            </a:extLst>
          </p:cNvPr>
          <p:cNvSpPr>
            <a:spLocks noGrp="1"/>
          </p:cNvSpPr>
          <p:nvPr>
            <p:ph idx="1"/>
          </p:nvPr>
        </p:nvSpPr>
        <p:spPr>
          <a:xfrm>
            <a:off x="876692" y="2533476"/>
            <a:ext cx="4355265" cy="3447832"/>
          </a:xfrm>
        </p:spPr>
        <p:txBody>
          <a:bodyPr anchor="t">
            <a:normAutofit/>
          </a:bodyPr>
          <a:lstStyle/>
          <a:p>
            <a:r>
              <a:rPr lang="en-GB" sz="1700" dirty="0">
                <a:solidFill>
                  <a:srgbClr val="7030A0"/>
                </a:solidFill>
              </a:rPr>
              <a:t>Tenders sought using the open tender procedure in accordance with Procurement Act 2023.</a:t>
            </a:r>
          </a:p>
          <a:p>
            <a:r>
              <a:rPr lang="en-GB" sz="1700" dirty="0">
                <a:solidFill>
                  <a:srgbClr val="7030A0"/>
                </a:solidFill>
              </a:rPr>
              <a:t>Suppliers must be registered to YORtender </a:t>
            </a:r>
          </a:p>
          <a:p>
            <a:r>
              <a:rPr lang="en-GB" sz="1700" dirty="0">
                <a:solidFill>
                  <a:srgbClr val="7030A0"/>
                </a:solidFill>
              </a:rPr>
              <a:t>Register at https://uk.eu-supply.com </a:t>
            </a:r>
          </a:p>
          <a:p>
            <a:r>
              <a:rPr lang="en-GB" sz="1700" dirty="0">
                <a:solidFill>
                  <a:srgbClr val="7030A0"/>
                </a:solidFill>
              </a:rPr>
              <a:t> All tender documentation &amp; information will be published via YORtender. </a:t>
            </a:r>
          </a:p>
          <a:p>
            <a:r>
              <a:rPr lang="en-GB" sz="1700" dirty="0">
                <a:solidFill>
                  <a:srgbClr val="7030A0"/>
                </a:solidFill>
              </a:rPr>
              <a:t>The tender consists:</a:t>
            </a:r>
          </a:p>
          <a:p>
            <a:r>
              <a:rPr lang="en-GB" sz="1700" dirty="0">
                <a:solidFill>
                  <a:srgbClr val="7030A0"/>
                </a:solidFill>
              </a:rPr>
              <a:t>Services Agreement</a:t>
            </a:r>
          </a:p>
          <a:p>
            <a:r>
              <a:rPr lang="en-GB" sz="1700" dirty="0">
                <a:solidFill>
                  <a:srgbClr val="7030A0"/>
                </a:solidFill>
              </a:rPr>
              <a:t>Specification</a:t>
            </a:r>
          </a:p>
          <a:p>
            <a:endParaRPr lang="en-GB" sz="1700" dirty="0"/>
          </a:p>
        </p:txBody>
      </p:sp>
      <p:pic>
        <p:nvPicPr>
          <p:cNvPr id="6" name="Picture 5" descr="Statue on top of building">
            <a:extLst>
              <a:ext uri="{FF2B5EF4-FFF2-40B4-BE49-F238E27FC236}">
                <a16:creationId xmlns:a16="http://schemas.microsoft.com/office/drawing/2014/main" id="{08B9FB5D-AFBC-ABED-DA9E-4C6FB0A3C394}"/>
              </a:ext>
            </a:extLst>
          </p:cNvPr>
          <p:cNvPicPr>
            <a:picLocks noChangeAspect="1"/>
          </p:cNvPicPr>
          <p:nvPr/>
        </p:nvPicPr>
        <p:blipFill>
          <a:blip r:embed="rId2">
            <a:extLst>
              <a:ext uri="{28A0092B-C50C-407E-A947-70E740481C1C}">
                <a14:useLocalDpi xmlns:a14="http://schemas.microsoft.com/office/drawing/2010/main" val="0"/>
              </a:ext>
            </a:extLst>
          </a:blip>
          <a:srcRect l="28549" r="12117" b="-1"/>
          <a:stretch>
            <a:fillRect/>
          </a:stretch>
        </p:blipFill>
        <p:spPr>
          <a:xfrm>
            <a:off x="6096000" y="10"/>
            <a:ext cx="6093799" cy="6855515"/>
          </a:xfrm>
          <a:prstGeom prst="rect">
            <a:avLst/>
          </a:prstGeom>
        </p:spPr>
      </p:pic>
      <p:pic>
        <p:nvPicPr>
          <p:cNvPr id="4" name="Picture 3">
            <a:extLst>
              <a:ext uri="{FF2B5EF4-FFF2-40B4-BE49-F238E27FC236}">
                <a16:creationId xmlns:a16="http://schemas.microsoft.com/office/drawing/2014/main" id="{CB68CA34-E8A8-E482-DDEC-9CA9DFCFA73D}"/>
              </a:ext>
            </a:extLst>
          </p:cNvPr>
          <p:cNvPicPr>
            <a:picLocks noChangeAspect="1"/>
          </p:cNvPicPr>
          <p:nvPr/>
        </p:nvPicPr>
        <p:blipFill>
          <a:blip r:embed="rId3"/>
          <a:stretch>
            <a:fillRect/>
          </a:stretch>
        </p:blipFill>
        <p:spPr>
          <a:xfrm>
            <a:off x="10450705" y="150443"/>
            <a:ext cx="1457143" cy="638095"/>
          </a:xfrm>
          <a:prstGeom prst="rect">
            <a:avLst/>
          </a:prstGeom>
        </p:spPr>
      </p:pic>
    </p:spTree>
    <p:extLst>
      <p:ext uri="{BB962C8B-B14F-4D97-AF65-F5344CB8AC3E}">
        <p14:creationId xmlns:p14="http://schemas.microsoft.com/office/powerpoint/2010/main" val="23068711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99A3-3312-4163-C620-1C2051AAB49A}"/>
              </a:ext>
            </a:extLst>
          </p:cNvPr>
          <p:cNvSpPr>
            <a:spLocks noGrp="1"/>
          </p:cNvSpPr>
          <p:nvPr>
            <p:ph type="title"/>
          </p:nvPr>
        </p:nvSpPr>
        <p:spPr>
          <a:xfrm>
            <a:off x="876692" y="741392"/>
            <a:ext cx="5479719" cy="654790"/>
          </a:xfrm>
        </p:spPr>
        <p:txBody>
          <a:bodyPr anchor="b">
            <a:normAutofit/>
          </a:bodyPr>
          <a:lstStyle/>
          <a:p>
            <a:r>
              <a:rPr lang="en-GB" sz="3200" b="1" u="sng" dirty="0">
                <a:solidFill>
                  <a:srgbClr val="7030A0"/>
                </a:solidFill>
                <a:latin typeface="Arial" panose="020B0604020202020204" pitchFamily="34" charset="0"/>
                <a:cs typeface="Arial" panose="020B0604020202020204" pitchFamily="34" charset="0"/>
              </a:rPr>
              <a:t>Contract and Pricing</a:t>
            </a:r>
            <a:endParaRPr lang="en-GB" sz="3200" dirty="0">
              <a:solidFill>
                <a:srgbClr val="7030A0"/>
              </a:solidFill>
            </a:endParaRPr>
          </a:p>
        </p:txBody>
      </p:sp>
      <p:sp>
        <p:nvSpPr>
          <p:cNvPr id="3" name="Content Placeholder 2">
            <a:extLst>
              <a:ext uri="{FF2B5EF4-FFF2-40B4-BE49-F238E27FC236}">
                <a16:creationId xmlns:a16="http://schemas.microsoft.com/office/drawing/2014/main" id="{F6ADF564-407A-7DAC-B874-51E7CB7922A0}"/>
              </a:ext>
            </a:extLst>
          </p:cNvPr>
          <p:cNvSpPr>
            <a:spLocks noGrp="1"/>
          </p:cNvSpPr>
          <p:nvPr>
            <p:ph idx="1"/>
          </p:nvPr>
        </p:nvSpPr>
        <p:spPr>
          <a:xfrm>
            <a:off x="876692" y="1592826"/>
            <a:ext cx="5479719" cy="4388482"/>
          </a:xfrm>
        </p:spPr>
        <p:txBody>
          <a:bodyPr anchor="t">
            <a:normAutofit/>
          </a:bodyPr>
          <a:lstStyle/>
          <a:p>
            <a:r>
              <a:rPr lang="en-GB" sz="2000" dirty="0">
                <a:solidFill>
                  <a:srgbClr val="7030A0"/>
                </a:solidFill>
              </a:rPr>
              <a:t>To award a contract for an initial 5-year period. The contractual period shall commence on 1</a:t>
            </a:r>
            <a:r>
              <a:rPr lang="en-GB" sz="2000" baseline="30000" dirty="0">
                <a:solidFill>
                  <a:srgbClr val="7030A0"/>
                </a:solidFill>
              </a:rPr>
              <a:t>st</a:t>
            </a:r>
            <a:r>
              <a:rPr lang="en-GB" sz="2000" dirty="0">
                <a:solidFill>
                  <a:srgbClr val="7030A0"/>
                </a:solidFill>
              </a:rPr>
              <a:t> January 2028 and end on 31</a:t>
            </a:r>
            <a:r>
              <a:rPr lang="en-GB" sz="2000" baseline="30000" dirty="0">
                <a:solidFill>
                  <a:srgbClr val="7030A0"/>
                </a:solidFill>
              </a:rPr>
              <a:t>st</a:t>
            </a:r>
            <a:r>
              <a:rPr lang="en-GB" sz="2000" dirty="0">
                <a:solidFill>
                  <a:srgbClr val="7030A0"/>
                </a:solidFill>
              </a:rPr>
              <a:t> December 2032 (subject to annual funding being agreed) with an option to extend for a further 5-year periods.</a:t>
            </a:r>
          </a:p>
          <a:p>
            <a:r>
              <a:rPr lang="en-GB" sz="2000" dirty="0">
                <a:solidFill>
                  <a:srgbClr val="7030A0"/>
                </a:solidFill>
              </a:rPr>
              <a:t>The anticipated value of the Services is  yet to be determined, but focus will be on low volume high-cost complex placements </a:t>
            </a:r>
          </a:p>
          <a:p>
            <a:r>
              <a:rPr lang="en-GB" sz="2000" dirty="0">
                <a:solidFill>
                  <a:srgbClr val="7030A0"/>
                </a:solidFill>
              </a:rPr>
              <a:t>The weighting score for evaluation of tenders shall be detailed within the tender documents. (Quality/Price)</a:t>
            </a:r>
          </a:p>
          <a:p>
            <a:endParaRPr lang="en-GB" sz="1700" dirty="0">
              <a:solidFill>
                <a:srgbClr val="7030A0"/>
              </a:solidFill>
            </a:endParaRPr>
          </a:p>
          <a:p>
            <a:endParaRPr lang="en-GB" sz="1700" dirty="0"/>
          </a:p>
        </p:txBody>
      </p:sp>
      <p:pic>
        <p:nvPicPr>
          <p:cNvPr id="5" name="Picture 4" descr="Business meeting illustration">
            <a:extLst>
              <a:ext uri="{FF2B5EF4-FFF2-40B4-BE49-F238E27FC236}">
                <a16:creationId xmlns:a16="http://schemas.microsoft.com/office/drawing/2014/main" id="{4F062CCF-1E33-51B7-8FAA-BF5C68E02BA7}"/>
              </a:ext>
            </a:extLst>
          </p:cNvPr>
          <p:cNvPicPr>
            <a:picLocks noChangeAspect="1"/>
          </p:cNvPicPr>
          <p:nvPr/>
        </p:nvPicPr>
        <p:blipFill>
          <a:blip r:embed="rId2">
            <a:extLst>
              <a:ext uri="{28A0092B-C50C-407E-A947-70E740481C1C}">
                <a14:useLocalDpi xmlns:a14="http://schemas.microsoft.com/office/drawing/2010/main" val="0"/>
              </a:ext>
            </a:extLst>
          </a:blip>
          <a:srcRect l="29376" r="30080"/>
          <a:stretch>
            <a:fillRect/>
          </a:stretch>
        </p:blipFill>
        <p:spPr>
          <a:xfrm>
            <a:off x="7270812" y="10"/>
            <a:ext cx="4921187" cy="6857990"/>
          </a:xfrm>
          <a:prstGeom prst="rect">
            <a:avLst/>
          </a:prstGeom>
        </p:spPr>
      </p:pic>
    </p:spTree>
    <p:extLst>
      <p:ext uri="{BB962C8B-B14F-4D97-AF65-F5344CB8AC3E}">
        <p14:creationId xmlns:p14="http://schemas.microsoft.com/office/powerpoint/2010/main" val="16326169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C75EF-F9B1-423B-7224-89F8D4864E00}"/>
              </a:ext>
            </a:extLst>
          </p:cNvPr>
          <p:cNvSpPr>
            <a:spLocks noGrp="1"/>
          </p:cNvSpPr>
          <p:nvPr>
            <p:ph type="title"/>
          </p:nvPr>
        </p:nvSpPr>
        <p:spPr>
          <a:xfrm>
            <a:off x="6513788" y="365125"/>
            <a:ext cx="4840010" cy="1807305"/>
          </a:xfrm>
        </p:spPr>
        <p:txBody>
          <a:bodyPr>
            <a:normAutofit/>
          </a:bodyPr>
          <a:lstStyle/>
          <a:p>
            <a:pPr algn="ctr"/>
            <a:r>
              <a:rPr lang="en-GB" sz="3200" b="1" u="sng" dirty="0">
                <a:solidFill>
                  <a:srgbClr val="7030A0"/>
                </a:solidFill>
                <a:latin typeface="Arial" panose="020B0604020202020204" pitchFamily="34" charset="0"/>
                <a:cs typeface="Arial" panose="020B0604020202020204" pitchFamily="34" charset="0"/>
              </a:rPr>
              <a:t>Updated Anticipated Timescales</a:t>
            </a:r>
            <a:endParaRPr lang="en-GB" sz="3200" dirty="0">
              <a:solidFill>
                <a:srgbClr val="7030A0"/>
              </a:solidFill>
            </a:endParaRPr>
          </a:p>
        </p:txBody>
      </p:sp>
      <p:pic>
        <p:nvPicPr>
          <p:cNvPr id="5" name="Picture 4" descr="A black wall clock on a yellow background">
            <a:extLst>
              <a:ext uri="{FF2B5EF4-FFF2-40B4-BE49-F238E27FC236}">
                <a16:creationId xmlns:a16="http://schemas.microsoft.com/office/drawing/2014/main" id="{B5B6A475-48BC-DB79-6E3A-8EC161CDC009}"/>
              </a:ext>
            </a:extLst>
          </p:cNvPr>
          <p:cNvPicPr>
            <a:picLocks noChangeAspect="1"/>
          </p:cNvPicPr>
          <p:nvPr/>
        </p:nvPicPr>
        <p:blipFill>
          <a:blip r:embed="rId2">
            <a:extLst>
              <a:ext uri="{28A0092B-C50C-407E-A947-70E740481C1C}">
                <a14:useLocalDpi xmlns:a14="http://schemas.microsoft.com/office/drawing/2010/main" val="0"/>
              </a:ext>
            </a:extLst>
          </a:blip>
          <a:srcRect r="55406"/>
          <a:stretch>
            <a:fillRect/>
          </a:stretch>
        </p:blipFill>
        <p:spPr>
          <a:xfrm>
            <a:off x="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397CC9AD-65E5-B0B5-AB9C-5C1CBD0B878A}"/>
              </a:ext>
            </a:extLst>
          </p:cNvPr>
          <p:cNvSpPr>
            <a:spLocks noGrp="1"/>
          </p:cNvSpPr>
          <p:nvPr>
            <p:ph idx="1"/>
          </p:nvPr>
        </p:nvSpPr>
        <p:spPr>
          <a:xfrm>
            <a:off x="6513787" y="2098951"/>
            <a:ext cx="4840010" cy="4393924"/>
          </a:xfrm>
        </p:spPr>
        <p:txBody>
          <a:bodyPr>
            <a:normAutofit fontScale="85000" lnSpcReduction="10000"/>
          </a:bodyPr>
          <a:lstStyle/>
          <a:p>
            <a:r>
              <a:rPr lang="en-GB" sz="2400" dirty="0">
                <a:solidFill>
                  <a:srgbClr val="7030A0"/>
                </a:solidFill>
              </a:rPr>
              <a:t>ITT will be advertised on YORtender:  April/May 2027 TBC</a:t>
            </a:r>
          </a:p>
          <a:p>
            <a:r>
              <a:rPr lang="en-GB" sz="2400" dirty="0">
                <a:solidFill>
                  <a:srgbClr val="7030A0"/>
                </a:solidFill>
              </a:rPr>
              <a:t>Potential submission deadline:  July 2027</a:t>
            </a:r>
          </a:p>
          <a:p>
            <a:r>
              <a:rPr lang="en-GB" sz="2400" dirty="0">
                <a:solidFill>
                  <a:srgbClr val="7030A0"/>
                </a:solidFill>
              </a:rPr>
              <a:t>Tender Evaluation: September – August 2027</a:t>
            </a:r>
          </a:p>
          <a:p>
            <a:r>
              <a:rPr lang="en-GB" sz="2400" dirty="0">
                <a:solidFill>
                  <a:srgbClr val="7030A0"/>
                </a:solidFill>
              </a:rPr>
              <a:t>(Potential) Negotiation Period – September 2027 </a:t>
            </a:r>
          </a:p>
          <a:p>
            <a:r>
              <a:rPr lang="en-GB" sz="2400" dirty="0">
                <a:solidFill>
                  <a:srgbClr val="7030A0"/>
                </a:solidFill>
              </a:rPr>
              <a:t>Authority’s Decision-Making Process – November</a:t>
            </a:r>
          </a:p>
          <a:p>
            <a:r>
              <a:rPr lang="en-GB" sz="2400" dirty="0">
                <a:solidFill>
                  <a:srgbClr val="7030A0"/>
                </a:solidFill>
              </a:rPr>
              <a:t>Contract Award(s):  December 2027</a:t>
            </a:r>
          </a:p>
          <a:p>
            <a:r>
              <a:rPr lang="en-GB" sz="2400" dirty="0">
                <a:solidFill>
                  <a:srgbClr val="7030A0"/>
                </a:solidFill>
              </a:rPr>
              <a:t>Service Commencement:  1</a:t>
            </a:r>
            <a:r>
              <a:rPr lang="en-GB" sz="2400" baseline="30000" dirty="0">
                <a:solidFill>
                  <a:srgbClr val="7030A0"/>
                </a:solidFill>
              </a:rPr>
              <a:t>st</a:t>
            </a:r>
            <a:r>
              <a:rPr lang="en-GB" sz="2400" dirty="0">
                <a:solidFill>
                  <a:srgbClr val="7030A0"/>
                </a:solidFill>
              </a:rPr>
              <a:t> January 2028</a:t>
            </a:r>
          </a:p>
          <a:p>
            <a:r>
              <a:rPr lang="en-GB" sz="2400" dirty="0">
                <a:solidFill>
                  <a:srgbClr val="7030A0"/>
                </a:solidFill>
              </a:rPr>
              <a:t>A more detailed anticipated timescale will be published within the ITT Part 1.</a:t>
            </a:r>
          </a:p>
          <a:p>
            <a:endParaRPr lang="en-GB" sz="2000" dirty="0"/>
          </a:p>
        </p:txBody>
      </p:sp>
      <p:pic>
        <p:nvPicPr>
          <p:cNvPr id="6" name="Picture 5">
            <a:extLst>
              <a:ext uri="{FF2B5EF4-FFF2-40B4-BE49-F238E27FC236}">
                <a16:creationId xmlns:a16="http://schemas.microsoft.com/office/drawing/2014/main" id="{2984128E-F229-9760-7650-2A6C108153EB}"/>
              </a:ext>
            </a:extLst>
          </p:cNvPr>
          <p:cNvPicPr>
            <a:picLocks noChangeAspect="1"/>
          </p:cNvPicPr>
          <p:nvPr/>
        </p:nvPicPr>
        <p:blipFill>
          <a:blip r:embed="rId3"/>
          <a:stretch>
            <a:fillRect/>
          </a:stretch>
        </p:blipFill>
        <p:spPr>
          <a:xfrm>
            <a:off x="10625226" y="6089126"/>
            <a:ext cx="1457143" cy="638095"/>
          </a:xfrm>
          <a:prstGeom prst="rect">
            <a:avLst/>
          </a:prstGeom>
        </p:spPr>
      </p:pic>
    </p:spTree>
    <p:extLst>
      <p:ext uri="{BB962C8B-B14F-4D97-AF65-F5344CB8AC3E}">
        <p14:creationId xmlns:p14="http://schemas.microsoft.com/office/powerpoint/2010/main" val="16370651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940D-500F-B804-76E3-60485BB14FEB}"/>
              </a:ext>
            </a:extLst>
          </p:cNvPr>
          <p:cNvSpPr>
            <a:spLocks noGrp="1"/>
          </p:cNvSpPr>
          <p:nvPr>
            <p:ph type="title"/>
          </p:nvPr>
        </p:nvSpPr>
        <p:spPr>
          <a:xfrm>
            <a:off x="804672" y="3777859"/>
            <a:ext cx="5946579" cy="1514185"/>
          </a:xfrm>
        </p:spPr>
        <p:txBody>
          <a:bodyPr vert="horz" lIns="91440" tIns="45720" rIns="91440" bIns="45720" rtlCol="0" anchor="t">
            <a:normAutofit/>
          </a:bodyPr>
          <a:lstStyle/>
          <a:p>
            <a:r>
              <a:rPr lang="en-US" sz="4000" b="1" dirty="0">
                <a:solidFill>
                  <a:srgbClr val="7030A0"/>
                </a:solidFill>
              </a:rPr>
              <a:t>Thank you…… &amp; Any Questions? </a:t>
            </a:r>
            <a:endParaRPr lang="en-US" sz="4000" dirty="0">
              <a:solidFill>
                <a:srgbClr val="7030A0"/>
              </a:solidFill>
            </a:endParaRPr>
          </a:p>
        </p:txBody>
      </p:sp>
      <p:pic>
        <p:nvPicPr>
          <p:cNvPr id="5" name="Picture 4">
            <a:extLst>
              <a:ext uri="{FF2B5EF4-FFF2-40B4-BE49-F238E27FC236}">
                <a16:creationId xmlns:a16="http://schemas.microsoft.com/office/drawing/2014/main" id="{B7D020BA-0C47-8220-FE47-00F9B114871F}"/>
              </a:ext>
            </a:extLst>
          </p:cNvPr>
          <p:cNvPicPr>
            <a:picLocks noChangeAspect="1"/>
          </p:cNvPicPr>
          <p:nvPr/>
        </p:nvPicPr>
        <p:blipFill>
          <a:blip r:embed="rId2"/>
          <a:stretch>
            <a:fillRect/>
          </a:stretch>
        </p:blipFill>
        <p:spPr>
          <a:xfrm>
            <a:off x="5475305" y="428839"/>
            <a:ext cx="2378315" cy="1041483"/>
          </a:xfrm>
          <a:prstGeom prst="rect">
            <a:avLst/>
          </a:prstGeom>
        </p:spPr>
      </p:pic>
      <p:pic>
        <p:nvPicPr>
          <p:cNvPr id="4" name="Content Placeholder 3" descr="A red question mark with a black background&#10;&#10;AI-generated content may be incorrect.">
            <a:extLst>
              <a:ext uri="{FF2B5EF4-FFF2-40B4-BE49-F238E27FC236}">
                <a16:creationId xmlns:a16="http://schemas.microsoft.com/office/drawing/2014/main" id="{037FB959-0630-7839-E5A0-9787A5D9FF07}"/>
              </a:ext>
            </a:extLst>
          </p:cNvPr>
          <p:cNvPicPr>
            <a:picLocks noGrp="1" noChangeAspect="1"/>
          </p:cNvPicPr>
          <p:nvPr>
            <p:ph idx="1"/>
          </p:nvPr>
        </p:nvPicPr>
        <p:blipFill>
          <a:blip r:embed="rId3"/>
          <a:stretch>
            <a:fillRect/>
          </a:stretch>
        </p:blipFill>
        <p:spPr>
          <a:xfrm>
            <a:off x="9044490" y="3918973"/>
            <a:ext cx="2218298" cy="2625205"/>
          </a:xfrm>
          <a:prstGeom prst="rect">
            <a:avLst/>
          </a:prstGeom>
        </p:spPr>
      </p:pic>
    </p:spTree>
    <p:extLst>
      <p:ext uri="{BB962C8B-B14F-4D97-AF65-F5344CB8AC3E}">
        <p14:creationId xmlns:p14="http://schemas.microsoft.com/office/powerpoint/2010/main" val="2246302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Content Placeholder 4" descr="Background pattern&#10;&#10;Description automatically generated with medium confidence">
            <a:extLst>
              <a:ext uri="{FF2B5EF4-FFF2-40B4-BE49-F238E27FC236}">
                <a16:creationId xmlns:a16="http://schemas.microsoft.com/office/drawing/2014/main" id="{0565331F-D23E-4E6B-A4E2-F3E6902096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5122" name="Title 1">
            <a:extLst>
              <a:ext uri="{FF2B5EF4-FFF2-40B4-BE49-F238E27FC236}">
                <a16:creationId xmlns:a16="http://schemas.microsoft.com/office/drawing/2014/main" id="{58FEB057-8307-472A-8F0C-6E4B6C7BB115}"/>
              </a:ext>
            </a:extLst>
          </p:cNvPr>
          <p:cNvSpPr>
            <a:spLocks noGrp="1" noChangeArrowheads="1"/>
          </p:cNvSpPr>
          <p:nvPr>
            <p:ph type="title"/>
          </p:nvPr>
        </p:nvSpPr>
        <p:spPr>
          <a:xfrm>
            <a:off x="822325" y="3073492"/>
            <a:ext cx="10515600" cy="1325562"/>
          </a:xfrm>
        </p:spPr>
        <p:txBody>
          <a:bodyPr/>
          <a:lstStyle/>
          <a:p>
            <a:pPr algn="ctr"/>
            <a:r>
              <a:rPr lang="en-US" altLang="en-US" sz="4000" b="1" dirty="0">
                <a:solidFill>
                  <a:schemeClr val="bg1"/>
                </a:solidFill>
                <a:latin typeface="Arial" panose="020B0604020202020204" pitchFamily="34" charset="0"/>
                <a:cs typeface="Arial" panose="020B0604020202020204" pitchFamily="34" charset="0"/>
              </a:rPr>
              <a:t>Denise Nightingale</a:t>
            </a:r>
            <a:br>
              <a:rPr lang="en-US"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Director of Nursing </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Complex Care</a:t>
            </a:r>
            <a:br>
              <a:rPr lang="en-US" altLang="en-US" sz="4000" b="1" dirty="0">
                <a:solidFill>
                  <a:schemeClr val="bg1"/>
                </a:solidFill>
                <a:latin typeface="Arial" panose="020B0604020202020204" pitchFamily="34" charset="0"/>
                <a:cs typeface="Arial" panose="020B0604020202020204" pitchFamily="34" charset="0"/>
              </a:rPr>
            </a:br>
            <a:br>
              <a:rPr lang="en-US"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5123" name="Picture 7">
            <a:extLst>
              <a:ext uri="{FF2B5EF4-FFF2-40B4-BE49-F238E27FC236}">
                <a16:creationId xmlns:a16="http://schemas.microsoft.com/office/drawing/2014/main" id="{C2CCABF9-AD88-4F18-84AC-C2351E74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Subtitle 2">
            <a:extLst>
              <a:ext uri="{FF2B5EF4-FFF2-40B4-BE49-F238E27FC236}">
                <a16:creationId xmlns:a16="http://schemas.microsoft.com/office/drawing/2014/main" id="{05396B6F-1CB6-4A69-93F4-580DB23F0CF5}"/>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5125" name="Picture 6">
            <a:extLst>
              <a:ext uri="{FF2B5EF4-FFF2-40B4-BE49-F238E27FC236}">
                <a16:creationId xmlns:a16="http://schemas.microsoft.com/office/drawing/2014/main" id="{A441ED88-EF34-4730-975D-165830CD0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725" y="762000"/>
            <a:ext cx="11271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6424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Content Placeholder 4" descr="Background pattern&#10;&#10;Description automatically generated with medium confidence">
            <a:extLst>
              <a:ext uri="{FF2B5EF4-FFF2-40B4-BE49-F238E27FC236}">
                <a16:creationId xmlns:a16="http://schemas.microsoft.com/office/drawing/2014/main" id="{4C6449D8-1BAA-44E2-9827-529C3A62CC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587"/>
            <a:ext cx="12190413" cy="6856413"/>
          </a:xfrm>
        </p:spPr>
      </p:pic>
      <p:sp>
        <p:nvSpPr>
          <p:cNvPr id="4098" name="Title 1">
            <a:extLst>
              <a:ext uri="{FF2B5EF4-FFF2-40B4-BE49-F238E27FC236}">
                <a16:creationId xmlns:a16="http://schemas.microsoft.com/office/drawing/2014/main" id="{A0121B20-FC1F-4435-B47D-1607CFD16E0F}"/>
              </a:ext>
            </a:extLst>
          </p:cNvPr>
          <p:cNvSpPr>
            <a:spLocks noGrp="1" noChangeArrowheads="1"/>
          </p:cNvSpPr>
          <p:nvPr>
            <p:ph type="title"/>
          </p:nvPr>
        </p:nvSpPr>
        <p:spPr>
          <a:xfrm>
            <a:off x="189781" y="2667794"/>
            <a:ext cx="7988061" cy="1325562"/>
          </a:xfrm>
        </p:spPr>
        <p:txBody>
          <a:bodyPr/>
          <a:lstStyle/>
          <a:p>
            <a:pPr algn="ctr"/>
            <a:r>
              <a:rPr lang="en-GB" altLang="en-US" sz="4000" b="1" u="sng" dirty="0" err="1">
                <a:solidFill>
                  <a:schemeClr val="bg1"/>
                </a:solidFill>
                <a:latin typeface="Arial" panose="020B0604020202020204" pitchFamily="34" charset="0"/>
                <a:cs typeface="Arial" panose="020B0604020202020204" pitchFamily="34" charset="0"/>
              </a:rPr>
              <a:t>Mentimeter</a:t>
            </a:r>
            <a:br>
              <a:rPr lang="en-GB" altLang="en-US" sz="4000" b="1" u="sng"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1) Feedback to share </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with the ICB.</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2) What questions do you have for the ICB?</a:t>
            </a:r>
            <a:br>
              <a:rPr lang="en-GB" altLang="en-US" sz="4000" b="1" dirty="0">
                <a:solidFill>
                  <a:schemeClr val="bg1"/>
                </a:solidFill>
                <a:latin typeface="Arial" panose="020B0604020202020204" pitchFamily="34" charset="0"/>
                <a:cs typeface="Arial" panose="020B0604020202020204" pitchFamily="34" charset="0"/>
              </a:rPr>
            </a:b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3) How is the payment </a:t>
            </a:r>
            <a:br>
              <a:rPr lang="en-GB" altLang="en-US" sz="4000" b="1" dirty="0">
                <a:solidFill>
                  <a:schemeClr val="bg1"/>
                </a:solidFill>
                <a:latin typeface="Arial" panose="020B0604020202020204" pitchFamily="34" charset="0"/>
                <a:cs typeface="Arial" panose="020B0604020202020204" pitchFamily="34" charset="0"/>
              </a:rPr>
            </a:br>
            <a:r>
              <a:rPr lang="en-GB" altLang="en-US" sz="4000" b="1" dirty="0">
                <a:solidFill>
                  <a:schemeClr val="bg1"/>
                </a:solidFill>
                <a:latin typeface="Arial" panose="020B0604020202020204" pitchFamily="34" charset="0"/>
                <a:cs typeface="Arial" panose="020B0604020202020204" pitchFamily="34" charset="0"/>
              </a:rPr>
              <a:t>process working?</a:t>
            </a:r>
            <a:br>
              <a:rPr lang="en-GB" altLang="en-US" sz="4000" b="1" dirty="0">
                <a:solidFill>
                  <a:schemeClr val="bg1"/>
                </a:solidFill>
                <a:latin typeface="Arial" panose="020B0604020202020204" pitchFamily="34" charset="0"/>
                <a:cs typeface="Arial" panose="020B0604020202020204" pitchFamily="34" charset="0"/>
              </a:rPr>
            </a:b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4099" name="Picture 7">
            <a:extLst>
              <a:ext uri="{FF2B5EF4-FFF2-40B4-BE49-F238E27FC236}">
                <a16:creationId xmlns:a16="http://schemas.microsoft.com/office/drawing/2014/main" id="{F0F7A7E7-DF5B-40AF-A626-1BED7D90D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18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Subtitle 2">
            <a:extLst>
              <a:ext uri="{FF2B5EF4-FFF2-40B4-BE49-F238E27FC236}">
                <a16:creationId xmlns:a16="http://schemas.microsoft.com/office/drawing/2014/main" id="{1A51FD9F-8BDF-4E4D-B83C-235F553C87F7}"/>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2" name="Picture 1">
            <a:extLst>
              <a:ext uri="{FF2B5EF4-FFF2-40B4-BE49-F238E27FC236}">
                <a16:creationId xmlns:a16="http://schemas.microsoft.com/office/drawing/2014/main" id="{2AAA209E-3826-8B32-7FEF-BBE2C210FAE1}"/>
              </a:ext>
            </a:extLst>
          </p:cNvPr>
          <p:cNvPicPr>
            <a:picLocks noChangeAspect="1"/>
          </p:cNvPicPr>
          <p:nvPr/>
        </p:nvPicPr>
        <p:blipFill>
          <a:blip r:embed="rId4"/>
          <a:stretch>
            <a:fillRect/>
          </a:stretch>
        </p:blipFill>
        <p:spPr>
          <a:xfrm>
            <a:off x="8019767" y="160828"/>
            <a:ext cx="3875132" cy="3875132"/>
          </a:xfrm>
          <a:prstGeom prst="rect">
            <a:avLst/>
          </a:prstGeom>
        </p:spPr>
      </p:pic>
      <p:sp>
        <p:nvSpPr>
          <p:cNvPr id="5" name="TextBox 4">
            <a:extLst>
              <a:ext uri="{FF2B5EF4-FFF2-40B4-BE49-F238E27FC236}">
                <a16:creationId xmlns:a16="http://schemas.microsoft.com/office/drawing/2014/main" id="{A9395FC7-0195-24DB-41A6-3E82E7599A49}"/>
              </a:ext>
            </a:extLst>
          </p:cNvPr>
          <p:cNvSpPr txBox="1"/>
          <p:nvPr/>
        </p:nvSpPr>
        <p:spPr>
          <a:xfrm>
            <a:off x="7339902" y="4612154"/>
            <a:ext cx="5006045" cy="1815882"/>
          </a:xfrm>
          <a:prstGeom prst="rect">
            <a:avLst/>
          </a:prstGeom>
          <a:noFill/>
        </p:spPr>
        <p:txBody>
          <a:bodyPr wrap="square">
            <a:spAutoFit/>
          </a:bodyPr>
          <a:lstStyle/>
          <a:p>
            <a:r>
              <a:rPr lang="en-GB" sz="2800" b="1" dirty="0">
                <a:solidFill>
                  <a:schemeClr val="bg1"/>
                </a:solidFill>
              </a:rPr>
              <a:t>https://www.menti.com/alptr5hjg1cg</a:t>
            </a:r>
          </a:p>
          <a:p>
            <a:endParaRPr lang="en-GB" sz="2800" b="1" dirty="0">
              <a:solidFill>
                <a:schemeClr val="bg1"/>
              </a:solidFill>
            </a:endParaRPr>
          </a:p>
          <a:p>
            <a:r>
              <a:rPr lang="en-GB" sz="2800" b="1" dirty="0">
                <a:solidFill>
                  <a:schemeClr val="bg1"/>
                </a:solidFill>
              </a:rPr>
              <a:t>CODE 8700 6580</a:t>
            </a:r>
          </a:p>
        </p:txBody>
      </p:sp>
    </p:spTree>
    <p:extLst>
      <p:ext uri="{BB962C8B-B14F-4D97-AF65-F5344CB8AC3E}">
        <p14:creationId xmlns:p14="http://schemas.microsoft.com/office/powerpoint/2010/main" val="37865576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Content Placeholder 4" descr="Background pattern&#10;&#10;Description automatically generated with medium confidence">
            <a:extLst>
              <a:ext uri="{FF2B5EF4-FFF2-40B4-BE49-F238E27FC236}">
                <a16:creationId xmlns:a16="http://schemas.microsoft.com/office/drawing/2014/main" id="{4C6449D8-1BAA-44E2-9827-529C3A62CC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4098" name="Title 1">
            <a:extLst>
              <a:ext uri="{FF2B5EF4-FFF2-40B4-BE49-F238E27FC236}">
                <a16:creationId xmlns:a16="http://schemas.microsoft.com/office/drawing/2014/main" id="{A0121B20-FC1F-4435-B47D-1607CFD16E0F}"/>
              </a:ext>
            </a:extLst>
          </p:cNvPr>
          <p:cNvSpPr>
            <a:spLocks noGrp="1" noChangeArrowheads="1"/>
          </p:cNvSpPr>
          <p:nvPr>
            <p:ph type="title"/>
          </p:nvPr>
        </p:nvSpPr>
        <p:spPr>
          <a:xfrm>
            <a:off x="838200" y="2767013"/>
            <a:ext cx="10515600" cy="1325562"/>
          </a:xfrm>
        </p:spPr>
        <p:txBody>
          <a:bodyPr/>
          <a:lstStyle/>
          <a:p>
            <a:pPr algn="ctr"/>
            <a:r>
              <a:rPr lang="en-GB" altLang="en-US" sz="4000" b="1" u="sng" dirty="0">
                <a:solidFill>
                  <a:schemeClr val="bg1"/>
                </a:solidFill>
                <a:latin typeface="Arial" panose="020B0604020202020204" pitchFamily="34" charset="0"/>
                <a:cs typeface="Arial" panose="020B0604020202020204" pitchFamily="34" charset="0"/>
              </a:rPr>
              <a:t>Questions to the Panel</a:t>
            </a:r>
            <a:endParaRPr lang="en-US" altLang="en-US" sz="4000" b="1" dirty="0">
              <a:solidFill>
                <a:schemeClr val="bg1"/>
              </a:solidFill>
              <a:latin typeface="Arial" panose="020B0604020202020204" pitchFamily="34" charset="0"/>
              <a:cs typeface="Arial" panose="020B0604020202020204" pitchFamily="34" charset="0"/>
            </a:endParaRPr>
          </a:p>
        </p:txBody>
      </p:sp>
      <p:pic>
        <p:nvPicPr>
          <p:cNvPr id="4099" name="Picture 7">
            <a:extLst>
              <a:ext uri="{FF2B5EF4-FFF2-40B4-BE49-F238E27FC236}">
                <a16:creationId xmlns:a16="http://schemas.microsoft.com/office/drawing/2014/main" id="{F0F7A7E7-DF5B-40AF-A626-1BED7D90D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18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Subtitle 2">
            <a:extLst>
              <a:ext uri="{FF2B5EF4-FFF2-40B4-BE49-F238E27FC236}">
                <a16:creationId xmlns:a16="http://schemas.microsoft.com/office/drawing/2014/main" id="{1A51FD9F-8BDF-4E4D-B83C-235F553C87F7}"/>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Tree>
    <p:extLst>
      <p:ext uri="{BB962C8B-B14F-4D97-AF65-F5344CB8AC3E}">
        <p14:creationId xmlns:p14="http://schemas.microsoft.com/office/powerpoint/2010/main" val="36901387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9">
            <a:extLst>
              <a:ext uri="{FF2B5EF4-FFF2-40B4-BE49-F238E27FC236}">
                <a16:creationId xmlns:a16="http://schemas.microsoft.com/office/drawing/2014/main" id="{8CC0BD90-9A3F-4D0B-8CF7-04BB9484F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13" y="-9842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Subtitle 2">
            <a:extLst>
              <a:ext uri="{FF2B5EF4-FFF2-40B4-BE49-F238E27FC236}">
                <a16:creationId xmlns:a16="http://schemas.microsoft.com/office/drawing/2014/main" id="{6953274D-1231-40E3-ADA0-E03F54F97282}"/>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pic>
        <p:nvPicPr>
          <p:cNvPr id="14341" name="Picture 11" descr="Text&#10;&#10;Description automatically generated with medium confidence">
            <a:extLst>
              <a:ext uri="{FF2B5EF4-FFF2-40B4-BE49-F238E27FC236}">
                <a16:creationId xmlns:a16="http://schemas.microsoft.com/office/drawing/2014/main" id="{5D5A4E6B-647A-40C2-9F7F-80581A96AD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1825" y="769938"/>
            <a:ext cx="18621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CDA3CD-FDEF-4D14-8667-887258747E9B}"/>
              </a:ext>
            </a:extLst>
          </p:cNvPr>
          <p:cNvSpPr txBox="1"/>
          <p:nvPr/>
        </p:nvSpPr>
        <p:spPr>
          <a:xfrm>
            <a:off x="629174" y="1866900"/>
            <a:ext cx="10762726" cy="369332"/>
          </a:xfrm>
          <a:prstGeom prst="rect">
            <a:avLst/>
          </a:prstGeom>
          <a:noFill/>
        </p:spPr>
        <p:txBody>
          <a:bodyPr wrap="square" numCol="2" rtlCol="0">
            <a:spAutoFit/>
          </a:bodyPr>
          <a:lstStyle/>
          <a:p>
            <a:endParaRPr lang="en-GB" dirty="0"/>
          </a:p>
        </p:txBody>
      </p:sp>
      <p:sp>
        <p:nvSpPr>
          <p:cNvPr id="4" name="TextBox 3">
            <a:extLst>
              <a:ext uri="{FF2B5EF4-FFF2-40B4-BE49-F238E27FC236}">
                <a16:creationId xmlns:a16="http://schemas.microsoft.com/office/drawing/2014/main" id="{3CC15A03-9D7D-125C-6628-AC8D42AE49A8}"/>
              </a:ext>
            </a:extLst>
          </p:cNvPr>
          <p:cNvSpPr txBox="1"/>
          <p:nvPr/>
        </p:nvSpPr>
        <p:spPr>
          <a:xfrm>
            <a:off x="1735598" y="2060710"/>
            <a:ext cx="9144000" cy="3613870"/>
          </a:xfrm>
          <a:prstGeom prst="rect">
            <a:avLst/>
          </a:prstGeom>
          <a:noFill/>
        </p:spPr>
        <p:txBody>
          <a:bodyPr wrap="square">
            <a:spAutoFit/>
          </a:bodyPr>
          <a:lstStyle/>
          <a:p>
            <a:pPr algn="ctr"/>
            <a:r>
              <a:rPr lang="en-GB" sz="4400" b="1" dirty="0"/>
              <a:t>A big thank you for attending today and contributing to the market engagement events.</a:t>
            </a:r>
          </a:p>
          <a:p>
            <a:pPr algn="ctr"/>
            <a:endParaRPr lang="en-GB" sz="4400" b="1" dirty="0"/>
          </a:p>
          <a:p>
            <a:pPr marL="285750" indent="-285750">
              <a:lnSpc>
                <a:spcPct val="107000"/>
              </a:lnSpc>
              <a:spcAft>
                <a:spcPts val="800"/>
              </a:spcAft>
              <a:buFont typeface="Arial" panose="020B0604020202020204" pitchFamily="34" charset="0"/>
              <a:buChar char="•"/>
            </a:pPr>
            <a:endParaRPr lang="en-GB" sz="4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83419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Content Placeholder 4" descr="Background pattern&#10;&#10;Description automatically generated with medium confidence">
            <a:extLst>
              <a:ext uri="{FF2B5EF4-FFF2-40B4-BE49-F238E27FC236}">
                <a16:creationId xmlns:a16="http://schemas.microsoft.com/office/drawing/2014/main" id="{4C6449D8-1BAA-44E2-9827-529C3A62CC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75" y="0"/>
            <a:ext cx="12190413" cy="6856413"/>
          </a:xfrm>
        </p:spPr>
      </p:pic>
      <p:sp>
        <p:nvSpPr>
          <p:cNvPr id="4098" name="Title 1">
            <a:extLst>
              <a:ext uri="{FF2B5EF4-FFF2-40B4-BE49-F238E27FC236}">
                <a16:creationId xmlns:a16="http://schemas.microsoft.com/office/drawing/2014/main" id="{A0121B20-FC1F-4435-B47D-1607CFD16E0F}"/>
              </a:ext>
            </a:extLst>
          </p:cNvPr>
          <p:cNvSpPr>
            <a:spLocks noGrp="1" noChangeArrowheads="1"/>
          </p:cNvSpPr>
          <p:nvPr>
            <p:ph type="title"/>
          </p:nvPr>
        </p:nvSpPr>
        <p:spPr>
          <a:xfrm>
            <a:off x="838200" y="2767013"/>
            <a:ext cx="10515600" cy="1325562"/>
          </a:xfrm>
        </p:spPr>
        <p:txBody>
          <a:bodyPr/>
          <a:lstStyle/>
          <a:p>
            <a:pPr algn="ctr"/>
            <a:r>
              <a:rPr lang="en-US" altLang="en-US" sz="4000" b="1" dirty="0">
                <a:solidFill>
                  <a:schemeClr val="bg1"/>
                </a:solidFill>
                <a:latin typeface="Arial" panose="020B0604020202020204" pitchFamily="34" charset="0"/>
                <a:cs typeface="Arial" panose="020B0604020202020204" pitchFamily="34" charset="0"/>
              </a:rPr>
              <a:t>End of Slides</a:t>
            </a:r>
          </a:p>
        </p:txBody>
      </p:sp>
      <p:pic>
        <p:nvPicPr>
          <p:cNvPr id="4099" name="Picture 7">
            <a:extLst>
              <a:ext uri="{FF2B5EF4-FFF2-40B4-BE49-F238E27FC236}">
                <a16:creationId xmlns:a16="http://schemas.microsoft.com/office/drawing/2014/main" id="{F0F7A7E7-DF5B-40AF-A626-1BED7D90D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1825" y="769938"/>
            <a:ext cx="1862138"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Subtitle 2">
            <a:extLst>
              <a:ext uri="{FF2B5EF4-FFF2-40B4-BE49-F238E27FC236}">
                <a16:creationId xmlns:a16="http://schemas.microsoft.com/office/drawing/2014/main" id="{1A51FD9F-8BDF-4E4D-B83C-235F553C87F7}"/>
              </a:ext>
            </a:extLst>
          </p:cNvPr>
          <p:cNvSpPr>
            <a:spLocks noGrp="1" noChangeArrowheads="1"/>
          </p:cNvSpPr>
          <p:nvPr/>
        </p:nvSpPr>
        <p:spPr bwMode="auto">
          <a:xfrm>
            <a:off x="1524000" y="3330575"/>
            <a:ext cx="9144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en-US" altLang="en-US" sz="2000">
              <a:solidFill>
                <a:srgbClr val="34B0E4"/>
              </a:solidFill>
              <a:latin typeface="FRUTIGER-ROMAN" pitchFamily="2" charset="0"/>
            </a:endParaRPr>
          </a:p>
        </p:txBody>
      </p:sp>
    </p:spTree>
    <p:extLst>
      <p:ext uri="{BB962C8B-B14F-4D97-AF65-F5344CB8AC3E}">
        <p14:creationId xmlns:p14="http://schemas.microsoft.com/office/powerpoint/2010/main" val="3417364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NY Powerpoint Template" id="{A93FF391-0B54-8E45-B5F2-EE5DC4DD3339}" vid="{10395BC9-8F43-5542-94DF-6019AD32F50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NYC">
      <a:dk1>
        <a:sysClr val="windowText" lastClr="000000"/>
      </a:dk1>
      <a:lt1>
        <a:sysClr val="window" lastClr="FFFFFF"/>
      </a:lt1>
      <a:dk2>
        <a:srgbClr val="44546A"/>
      </a:dk2>
      <a:lt2>
        <a:srgbClr val="E7E6E6"/>
      </a:lt2>
      <a:accent1>
        <a:srgbClr val="005489"/>
      </a:accent1>
      <a:accent2>
        <a:srgbClr val="347121"/>
      </a:accent2>
      <a:accent3>
        <a:srgbClr val="866243"/>
      </a:accent3>
      <a:accent4>
        <a:srgbClr val="942A86"/>
      </a:accent4>
      <a:accent5>
        <a:srgbClr val="FAC52D"/>
      </a:accent5>
      <a:accent6>
        <a:srgbClr val="70AD47"/>
      </a:accent6>
      <a:hlink>
        <a:srgbClr val="005489"/>
      </a:hlink>
      <a:folHlink>
        <a:srgbClr val="0054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C4E1CC5-54B4-41AA-8DBD-D3A816254C8A}" vid="{F71FE226-ED2E-4992-998E-B43FFC771BC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c6ba056-165d-4b3b-9cd7-00476358f98c" xsi:nil="true"/>
    <lcf76f155ced4ddcb4097134ff3c332f xmlns="40fa5488-5089-43f9-a891-cc22d1af526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Hyperlink xmlns="40fa5488-5089-43f9-a891-cc22d1af5269">
      <Url xsi:nil="true"/>
      <Description xsi:nil="true"/>
    </Hyperlink>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384076C1828143944F813BDD7ADC14" ma:contentTypeVersion="15" ma:contentTypeDescription="Create a new document." ma:contentTypeScope="" ma:versionID="210cc57e530548c9d571824aa52de544">
  <xsd:schema xmlns:xsd="http://www.w3.org/2001/XMLSchema" xmlns:xs="http://www.w3.org/2001/XMLSchema" xmlns:p="http://schemas.microsoft.com/office/2006/metadata/properties" xmlns:ns1="http://schemas.microsoft.com/sharepoint/v3" xmlns:ns2="40fa5488-5089-43f9-a891-cc22d1af5269" xmlns:ns3="bc6ba056-165d-4b3b-9cd7-00476358f98c" targetNamespace="http://schemas.microsoft.com/office/2006/metadata/properties" ma:root="true" ma:fieldsID="968ace88c502f4b247809246a52bce76" ns1:_="" ns2:_="" ns3:_="">
    <xsd:import namespace="http://schemas.microsoft.com/sharepoint/v3"/>
    <xsd:import namespace="40fa5488-5089-43f9-a891-cc22d1af5269"/>
    <xsd:import namespace="bc6ba056-165d-4b3b-9cd7-00476358f9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Hyper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fa5488-5089-43f9-a891-cc22d1af5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Hyperlink" ma:index="2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c6ba056-165d-4b3b-9cd7-00476358f98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f685da0-2c2c-4691-aff5-f81b5dbc4097}" ma:internalName="TaxCatchAll" ma:showField="CatchAllData" ma:web="bc6ba056-165d-4b3b-9cd7-00476358f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B59A21-77BD-42B3-8EEC-1E58A7D9E940}">
  <ds:schemaRefs>
    <ds:schemaRef ds:uri="http://purl.org/dc/dcmitype/"/>
    <ds:schemaRef ds:uri="40fa5488-5089-43f9-a891-cc22d1af5269"/>
    <ds:schemaRef ds:uri="http://purl.org/dc/elements/1.1/"/>
    <ds:schemaRef ds:uri="http://purl.org/dc/terms/"/>
    <ds:schemaRef ds:uri="http://schemas.microsoft.com/sharepoint/v3"/>
    <ds:schemaRef ds:uri="http://schemas.microsoft.com/office/2006/documentManagement/types"/>
    <ds:schemaRef ds:uri="http://schemas.microsoft.com/office/2006/metadata/properties"/>
    <ds:schemaRef ds:uri="bc6ba056-165d-4b3b-9cd7-00476358f98c"/>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6A3FFCE-AC25-450B-B138-03ED15AE9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0fa5488-5089-43f9-a891-cc22d1af5269"/>
    <ds:schemaRef ds:uri="bc6ba056-165d-4b3b-9cd7-00476358f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3055F8-EFE1-4078-A79E-E5E5F287570E}">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8820</TotalTime>
  <Words>4764</Words>
  <Application>Microsoft Office PowerPoint</Application>
  <PresentationFormat>Widescreen</PresentationFormat>
  <Paragraphs>471</Paragraphs>
  <Slides>58</Slides>
  <Notes>21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58</vt:i4>
      </vt:variant>
    </vt:vector>
  </HeadingPairs>
  <TitlesOfParts>
    <vt:vector size="73" baseType="lpstr">
      <vt:lpstr>Aptos</vt:lpstr>
      <vt:lpstr>Arial</vt:lpstr>
      <vt:lpstr>Arial Nova</vt:lpstr>
      <vt:lpstr>Arial Nova Light</vt:lpstr>
      <vt:lpstr>Calibri</vt:lpstr>
      <vt:lpstr>Calibri Light</vt:lpstr>
      <vt:lpstr>Frutiger 65</vt:lpstr>
      <vt:lpstr>FRUTIGER-ROMAN</vt:lpstr>
      <vt:lpstr>Rubik</vt:lpstr>
      <vt:lpstr>Rubik Medium</vt:lpstr>
      <vt:lpstr>Segoe Sans</vt:lpstr>
      <vt:lpstr>Wingdings</vt:lpstr>
      <vt:lpstr>Office Theme</vt:lpstr>
      <vt:lpstr>1_Office Theme</vt:lpstr>
      <vt:lpstr>2_Office Theme</vt:lpstr>
      <vt:lpstr>Engagement Events Continuing Healthcare and Section 117 JULY 2026  As a way of maximising the time today, and so we all have an equal voice, we encourage your participation in the following Mentimeter;      </vt:lpstr>
      <vt:lpstr>Victoria Hundleby Programme Manager </vt:lpstr>
      <vt:lpstr>PowerPoint Presentation</vt:lpstr>
      <vt:lpstr>PowerPoint Presentation</vt:lpstr>
      <vt:lpstr>PowerPoint Presentation</vt:lpstr>
      <vt:lpstr>PowerPoint Presentation</vt:lpstr>
      <vt:lpstr> Mollie Latham, Client Account Manager Nicola Trow, Operations Manager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Louise Tilley,  Assistant Director of Financial Management NHS Humber and North Yorkshire Integrated Care Board (ICB)    </vt:lpstr>
      <vt:lpstr>PowerPoint Presentation</vt:lpstr>
      <vt:lpstr>PowerPoint Presentation</vt:lpstr>
      <vt:lpstr>   Debbie Lee Practice Development Lead      </vt:lpstr>
      <vt:lpstr>PowerPoint Presentation</vt:lpstr>
      <vt:lpstr>PowerPoint Presentation</vt:lpstr>
      <vt:lpstr>   Katie Robinson S117 Transformation Lead      </vt:lpstr>
      <vt:lpstr>PowerPoint Presentation</vt:lpstr>
      <vt:lpstr>PowerPoint Presentation</vt:lpstr>
      <vt:lpstr>PowerPoint Presentation</vt:lpstr>
      <vt:lpstr>PowerPoint Presentation</vt:lpstr>
      <vt:lpstr>Sarah Fiori Head of Adult Social Care Nursing  (HNY ICB) / Principal Nurse (NYC)  Tracey Sowersby, Adult Social Care Nursing Team    </vt:lpstr>
      <vt:lpstr>PowerPoint Presentation</vt:lpstr>
      <vt:lpstr>Hannah Brown Commissioning &amp; Provider Services Development Manager   </vt:lpstr>
      <vt:lpstr>Re-procurement of Care &amp; Support Services</vt:lpstr>
      <vt:lpstr>Why We Are Re‑procuring Care and Support Services</vt:lpstr>
      <vt:lpstr>Indicative Procurement Timeline</vt:lpstr>
      <vt:lpstr>Cost of Care Exercise</vt:lpstr>
      <vt:lpstr>Chris Oakley Service Development Commissioner (LD/MH)   </vt:lpstr>
      <vt:lpstr> </vt:lpstr>
      <vt:lpstr>Complex Care </vt:lpstr>
      <vt:lpstr>Background &amp; Context</vt:lpstr>
      <vt:lpstr>Identified Barriers and Issues</vt:lpstr>
      <vt:lpstr>What are we currently doing? </vt:lpstr>
      <vt:lpstr>What do we want to achieve today and beyond?</vt:lpstr>
      <vt:lpstr>PowerPoint Presentation</vt:lpstr>
      <vt:lpstr>Complex Carer Framework </vt:lpstr>
      <vt:lpstr>Pathway 1  </vt:lpstr>
      <vt:lpstr>Pathway 2 </vt:lpstr>
      <vt:lpstr>Pathway 3</vt:lpstr>
      <vt:lpstr>Pathway 4</vt:lpstr>
      <vt:lpstr>Additional Information </vt:lpstr>
      <vt:lpstr>Pricing </vt:lpstr>
      <vt:lpstr>Consultation</vt:lpstr>
      <vt:lpstr>Key Messages to leave you with….</vt:lpstr>
      <vt:lpstr>The Procurement Process</vt:lpstr>
      <vt:lpstr>Contract and Pricing</vt:lpstr>
      <vt:lpstr>Updated Anticipated Timescales</vt:lpstr>
      <vt:lpstr>Thank you…… &amp; Any Questions? </vt:lpstr>
      <vt:lpstr>Denise Nightingale Director of Nursing  Complex Care  </vt:lpstr>
      <vt:lpstr>Mentimeter  1) Feedback to share  with the ICB.  2) What questions do you have for the ICB?  3) How is the payment  process working? </vt:lpstr>
      <vt:lpstr>Questions to the Panel</vt:lpstr>
      <vt:lpstr>PowerPoint Presentation</vt:lpstr>
      <vt:lpstr>End of Slides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 h h</dc:creator>
  <cp:lastModifiedBy>TODD, Kate (NHS HUMBER AND NORTH YORKSHIRE ICB - 03Q)</cp:lastModifiedBy>
  <cp:revision>93</cp:revision>
  <cp:lastPrinted>2024-11-18T10:35:14Z</cp:lastPrinted>
  <dcterms:created xsi:type="dcterms:W3CDTF">2022-03-28T15:18:42Z</dcterms:created>
  <dcterms:modified xsi:type="dcterms:W3CDTF">2026-07-29T13:43:49Z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0x010100AC384076C1828143944F813BDD7ADC14</vt:lpwstr>
  </property>
  <property fmtid="{D5CDD505-2E9C-101B-9397-08002B2CF9AE}" pid="3" name="MediaServiceImageTags">
    <vt:lpwstr/>
  </property>
</Properties>
</file>